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7" r:id="rId2"/>
    <p:sldId id="258" r:id="rId3"/>
    <p:sldId id="321" r:id="rId4"/>
    <p:sldId id="290" r:id="rId5"/>
    <p:sldId id="256" r:id="rId6"/>
    <p:sldId id="375" r:id="rId7"/>
    <p:sldId id="376" r:id="rId8"/>
    <p:sldId id="322" r:id="rId9"/>
    <p:sldId id="323" r:id="rId10"/>
    <p:sldId id="324" r:id="rId11"/>
    <p:sldId id="345" r:id="rId12"/>
    <p:sldId id="346" r:id="rId13"/>
    <p:sldId id="360" r:id="rId14"/>
    <p:sldId id="361" r:id="rId15"/>
    <p:sldId id="347" r:id="rId16"/>
    <p:sldId id="348" r:id="rId17"/>
    <p:sldId id="362" r:id="rId18"/>
    <p:sldId id="363" r:id="rId19"/>
    <p:sldId id="349" r:id="rId20"/>
    <p:sldId id="350" r:id="rId21"/>
    <p:sldId id="364" r:id="rId22"/>
    <p:sldId id="365" r:id="rId23"/>
    <p:sldId id="351" r:id="rId24"/>
    <p:sldId id="352" r:id="rId25"/>
    <p:sldId id="366" r:id="rId26"/>
    <p:sldId id="367" r:id="rId27"/>
    <p:sldId id="353" r:id="rId28"/>
    <p:sldId id="354" r:id="rId29"/>
    <p:sldId id="368" r:id="rId30"/>
    <p:sldId id="369" r:id="rId31"/>
    <p:sldId id="355" r:id="rId32"/>
    <p:sldId id="356" r:id="rId33"/>
    <p:sldId id="370" r:id="rId34"/>
    <p:sldId id="372" r:id="rId35"/>
    <p:sldId id="371" r:id="rId36"/>
    <p:sldId id="357" r:id="rId37"/>
    <p:sldId id="358" r:id="rId38"/>
    <p:sldId id="385" r:id="rId39"/>
    <p:sldId id="386" r:id="rId40"/>
    <p:sldId id="373" r:id="rId41"/>
    <p:sldId id="374" r:id="rId42"/>
    <p:sldId id="300" r:id="rId43"/>
    <p:sldId id="359" r:id="rId44"/>
    <p:sldId id="383" r:id="rId45"/>
    <p:sldId id="381" r:id="rId46"/>
    <p:sldId id="377" r:id="rId47"/>
    <p:sldId id="378" r:id="rId48"/>
    <p:sldId id="379" r:id="rId49"/>
    <p:sldId id="380" r:id="rId50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BE5"/>
    <a:srgbClr val="FFF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307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186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0FDDD98-469C-4EB0-80AF-3C2214B6DA7D}" type="datetimeFigureOut">
              <a:rPr lang="zh-TW" altLang="en-US"/>
              <a:pPr>
                <a:defRPr/>
              </a:pPr>
              <a:t>2021/3/17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6124EF6-83BF-42AD-B07E-081ABBD10FF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644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B7B69A6-9E5A-4EDF-8263-686D2BDA508E}" type="datetimeFigureOut">
              <a:rPr lang="zh-TW" altLang="en-US"/>
              <a:pPr>
                <a:defRPr/>
              </a:pPr>
              <a:t>2021/3/17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99ACFA2-98D6-4A7C-90BF-11D4D871FCEB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730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5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80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618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825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155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691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878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205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3867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9118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311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171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478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315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729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968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684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206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129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164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739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518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145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28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434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840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95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052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356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4863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028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36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4522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087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483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049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45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947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9ACFA2-98D6-4A7C-90BF-11D4D871FCEB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252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群組 11"/>
          <p:cNvGrpSpPr>
            <a:grpSpLocks/>
          </p:cNvGrpSpPr>
          <p:nvPr userDrawn="1"/>
        </p:nvGrpSpPr>
        <p:grpSpPr bwMode="auto">
          <a:xfrm>
            <a:off x="4143375" y="3929063"/>
            <a:ext cx="4319588" cy="581025"/>
            <a:chOff x="351538" y="5572116"/>
            <a:chExt cx="4248562" cy="581704"/>
          </a:xfrm>
        </p:grpSpPr>
        <p:cxnSp>
          <p:nvCxnSpPr>
            <p:cNvPr id="6" name="直線接點 8"/>
            <p:cNvCxnSpPr/>
            <p:nvPr userDrawn="1"/>
          </p:nvCxnSpPr>
          <p:spPr>
            <a:xfrm>
              <a:off x="999518" y="6072762"/>
              <a:ext cx="3600582" cy="159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10"/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1538" y="5572116"/>
              <a:ext cx="720000" cy="58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圖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6" y="1272769"/>
            <a:ext cx="2880000" cy="3814901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2">
                <a:lumMod val="5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72000" y="3286124"/>
            <a:ext cx="3957638" cy="85725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500562" y="4643446"/>
            <a:ext cx="4000528" cy="9953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Times New Roma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Click to edit Master subtitle style</a:t>
            </a:r>
            <a:endParaRPr lang="zh-TW" altLang="en-US" dirty="0"/>
          </a:p>
        </p:txBody>
      </p:sp>
      <p:sp>
        <p:nvSpPr>
          <p:cNvPr id="9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2884488" y="6357938"/>
            <a:ext cx="2616200" cy="39528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TW" altLang="en-US"/>
              <a:t>新陸書局股份有限公司   發行</a:t>
            </a: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•</a:t>
            </a:r>
            <a:fld id="{54120B64-E776-4340-9A0C-ACDC6D55F824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•</a:t>
            </a:r>
            <a:fld id="{62D85B05-4667-4F6B-B8CB-17B4CC1BDD71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 userDrawn="1"/>
        </p:nvSpPr>
        <p:spPr>
          <a:xfrm>
            <a:off x="6643688" y="0"/>
            <a:ext cx="2500312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" name="矩形 13"/>
          <p:cNvSpPr/>
          <p:nvPr userDrawn="1"/>
        </p:nvSpPr>
        <p:spPr>
          <a:xfrm>
            <a:off x="0" y="0"/>
            <a:ext cx="664368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" name="頁尾版面配置區 4"/>
          <p:cNvSpPr txBox="1">
            <a:spLocks/>
          </p:cNvSpPr>
          <p:nvPr userDrawn="1"/>
        </p:nvSpPr>
        <p:spPr>
          <a:xfrm>
            <a:off x="2884488" y="6357938"/>
            <a:ext cx="2616200" cy="395287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kumimoji="0" lang="zh-TW" altLang="en-US" sz="1200" b="1">
                <a:latin typeface="微軟正黑體" charset="0"/>
              </a:rPr>
              <a:t>新陸書局股份有限公司   發行</a:t>
            </a:r>
          </a:p>
        </p:txBody>
      </p:sp>
      <p:cxnSp>
        <p:nvCxnSpPr>
          <p:cNvPr id="7" name="直線接點 9"/>
          <p:cNvCxnSpPr/>
          <p:nvPr userDrawn="1"/>
        </p:nvCxnSpPr>
        <p:spPr>
          <a:xfrm>
            <a:off x="7231063" y="6143625"/>
            <a:ext cx="177006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72250" y="5643563"/>
            <a:ext cx="7318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•</a:t>
            </a:r>
            <a:fld id="{86F0C527-2CD4-4558-9AEE-5994928E3490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•</a:t>
            </a:r>
            <a:fld id="{53017B34-DCDA-4198-9E00-2596AA619E53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" name="頁尾版面配置區 4"/>
          <p:cNvSpPr txBox="1">
            <a:spLocks/>
          </p:cNvSpPr>
          <p:nvPr userDrawn="1"/>
        </p:nvSpPr>
        <p:spPr>
          <a:xfrm>
            <a:off x="2884488" y="6357938"/>
            <a:ext cx="2616200" cy="395287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kumimoji="0" lang="zh-TW" altLang="en-US" sz="1200" b="1">
                <a:latin typeface="微軟正黑體" charset="0"/>
              </a:rPr>
              <a:t>新陸書局股份有限公司   發行</a:t>
            </a:r>
          </a:p>
        </p:txBody>
      </p:sp>
      <p:grpSp>
        <p:nvGrpSpPr>
          <p:cNvPr id="6" name="群組 8"/>
          <p:cNvGrpSpPr>
            <a:grpSpLocks/>
          </p:cNvGrpSpPr>
          <p:nvPr userDrawn="1"/>
        </p:nvGrpSpPr>
        <p:grpSpPr bwMode="auto">
          <a:xfrm>
            <a:off x="4286250" y="5357813"/>
            <a:ext cx="4319588" cy="581025"/>
            <a:chOff x="351538" y="5572116"/>
            <a:chExt cx="4248562" cy="581704"/>
          </a:xfrm>
        </p:grpSpPr>
        <p:cxnSp>
          <p:nvCxnSpPr>
            <p:cNvPr id="7" name="直線接點 9"/>
            <p:cNvCxnSpPr/>
            <p:nvPr userDrawn="1"/>
          </p:nvCxnSpPr>
          <p:spPr>
            <a:xfrm>
              <a:off x="999518" y="6072762"/>
              <a:ext cx="3600582" cy="159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ot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10"/>
            <p:cNvPicPr>
              <a:picLocks noChangeAspect="1" noChangeArrowheads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1538" y="5572116"/>
              <a:ext cx="720000" cy="58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6" y="1558521"/>
            <a:ext cx="2880000" cy="38149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accent2">
                <a:lumMod val="5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86314" y="4406900"/>
            <a:ext cx="3708398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786313" y="2906713"/>
            <a:ext cx="37083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•</a:t>
            </a:r>
            <a:fld id="{ED93E2B4-8B6F-4825-A7D5-BCA0E6A7D3EE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•</a:t>
            </a:r>
            <a:fld id="{EC528EC1-F022-436F-8582-81ACB4825E90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1538" y="642918"/>
            <a:ext cx="7658096" cy="785810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•</a:t>
            </a:r>
            <a:fld id="{7BA26E00-9DDC-4D18-9FD3-C15708C8CA5A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•</a:t>
            </a:r>
            <a:fld id="{69589130-463E-4F17-86A4-1724D5025E40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3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•</a:t>
            </a:r>
            <a:fld id="{315362E0-1482-4B3F-92A4-AF8C2EF9EF4D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•</a:t>
            </a:r>
            <a:fld id="{74CD43B4-E666-4ED3-926A-FEC86724E748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" name="頁尾版面配置區 4"/>
          <p:cNvSpPr txBox="1">
            <a:spLocks/>
          </p:cNvSpPr>
          <p:nvPr userDrawn="1"/>
        </p:nvSpPr>
        <p:spPr>
          <a:xfrm>
            <a:off x="3313113" y="6357938"/>
            <a:ext cx="2616200" cy="395287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kumimoji="0" lang="zh-TW" altLang="en-US" sz="1200" b="1">
                <a:latin typeface="微軟正黑體" charset="0"/>
              </a:rPr>
              <a:t>新陸書局股份有限公司   發行</a:t>
            </a:r>
          </a:p>
        </p:txBody>
      </p:sp>
      <p:cxnSp>
        <p:nvCxnSpPr>
          <p:cNvPr id="7" name="直線接點 10"/>
          <p:cNvCxnSpPr/>
          <p:nvPr userDrawn="1"/>
        </p:nvCxnSpPr>
        <p:spPr>
          <a:xfrm>
            <a:off x="1658938" y="6286500"/>
            <a:ext cx="6127750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125" y="5786438"/>
            <a:ext cx="7318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•</a:t>
            </a:r>
            <a:fld id="{1DE572F9-0C95-410E-9CDD-3F3A10D8FD71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14398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baseline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1071563" y="642938"/>
            <a:ext cx="7658100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572375" y="1214438"/>
            <a:ext cx="1187450" cy="3952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 b="1" baseline="0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baseline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r>
              <a:rPr lang="en-US" altLang="zh-TW"/>
              <a:t>•</a:t>
            </a:r>
            <a:fld id="{BCA2931E-4D83-458E-BF95-CFE082FCE4FE}" type="slidenum">
              <a:rPr lang="zh-TW" altLang="en-US" smtClean="0">
                <a:solidFill>
                  <a:schemeClr val="tx1"/>
                </a:solidFill>
              </a:rPr>
              <a:pPr>
                <a:defRPr/>
              </a:pPr>
              <a:t>‹#›</a:t>
            </a:fld>
            <a:r>
              <a:rPr lang="en-US" altLang="zh-TW"/>
              <a:t>•</a:t>
            </a:r>
            <a:endParaRPr lang="zh-TW" altLang="en-US"/>
          </a:p>
        </p:txBody>
      </p:sp>
      <p:cxnSp>
        <p:nvCxnSpPr>
          <p:cNvPr id="17" name="直線接點 16"/>
          <p:cNvCxnSpPr/>
          <p:nvPr/>
        </p:nvCxnSpPr>
        <p:spPr>
          <a:xfrm>
            <a:off x="1143000" y="1428750"/>
            <a:ext cx="6500813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10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838" y="928688"/>
            <a:ext cx="7207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頁尾版面配置區 4"/>
          <p:cNvSpPr txBox="1">
            <a:spLocks/>
          </p:cNvSpPr>
          <p:nvPr/>
        </p:nvSpPr>
        <p:spPr>
          <a:xfrm>
            <a:off x="455613" y="6357938"/>
            <a:ext cx="2616200" cy="395287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kumimoji="0" lang="zh-TW" altLang="en-US" sz="1200" b="1" baseline="0">
                <a:latin typeface="Times New Roman" panose="02020603050405020304" pitchFamily="18" charset="0"/>
                <a:ea typeface="微軟正黑體" panose="020B0604030504040204" pitchFamily="34" charset="-120"/>
              </a:rPr>
              <a:t>新陸書局股份有限公司   發行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3" r:id="rId2"/>
    <p:sldLayoutId id="214748366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2" r:id="rId9"/>
    <p:sldLayoutId id="2147483659" r:id="rId10"/>
    <p:sldLayoutId id="2147483663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 baseline="0">
          <a:solidFill>
            <a:schemeClr val="tx1"/>
          </a:solidFill>
          <a:latin typeface="Times New Roman" pitchFamily="18" charset="0"/>
          <a:ea typeface="微軟正黑體" pitchFamily="34" charset="-120"/>
          <a:cs typeface="微軟正黑體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  <a:ea typeface="微軟正黑體"/>
          <a:cs typeface="微軟正黑體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  <a:ea typeface="微軟正黑體"/>
          <a:cs typeface="微軟正黑體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  <a:ea typeface="微軟正黑體"/>
          <a:cs typeface="微軟正黑體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Times New Roman" pitchFamily="18" charset="0"/>
          <a:ea typeface="微軟正黑體"/>
          <a:cs typeface="微軟正黑體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軟正黑體"/>
          <a:ea typeface="微軟正黑體"/>
          <a:cs typeface="微軟正黑體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軟正黑體"/>
          <a:ea typeface="微軟正黑體"/>
          <a:cs typeface="微軟正黑體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軟正黑體"/>
          <a:ea typeface="微軟正黑體"/>
          <a:cs typeface="微軟正黑體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軟正黑體"/>
          <a:ea typeface="微軟正黑體"/>
          <a:cs typeface="微軟正黑體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653A20"/>
        </a:buClr>
        <a:buSzPct val="70000"/>
        <a:buFont typeface="Wingdings" pitchFamily="2" charset="2"/>
        <a:buChar char="n"/>
        <a:defRPr sz="3200" b="1" kern="1200" baseline="0">
          <a:solidFill>
            <a:srgbClr val="653A20"/>
          </a:solidFill>
          <a:latin typeface="Times New Roman" pitchFamily="18" charset="0"/>
          <a:ea typeface="微軟正黑體" pitchFamily="34" charset="-120"/>
          <a:cs typeface="微軟正黑體"/>
        </a:defRPr>
      </a:lvl1pPr>
      <a:lvl2pPr marL="742950" indent="-28575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75730"/>
        </a:buClr>
        <a:buSzPct val="70000"/>
        <a:buFont typeface="Wingdings" pitchFamily="2" charset="2"/>
        <a:buChar char="p"/>
        <a:defRPr sz="2800" kern="1200" baseline="0">
          <a:solidFill>
            <a:schemeClr val="tx1"/>
          </a:solidFill>
          <a:latin typeface="Times New Roman" pitchFamily="18" charset="0"/>
          <a:ea typeface="微軟正黑體" pitchFamily="34" charset="-120"/>
          <a:cs typeface="微軟正黑體"/>
        </a:defRPr>
      </a:lvl2pPr>
      <a:lvl3pPr marL="1143000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DCAC90"/>
        </a:buClr>
        <a:buSzPct val="70000"/>
        <a:buFont typeface="Wingdings" pitchFamily="2" charset="2"/>
        <a:buChar char="l"/>
        <a:defRPr sz="2400" kern="1200" baseline="0">
          <a:solidFill>
            <a:schemeClr val="tx1"/>
          </a:solidFill>
          <a:latin typeface="Times New Roman" pitchFamily="18" charset="0"/>
          <a:ea typeface="微軟正黑體" pitchFamily="34" charset="-120"/>
          <a:cs typeface="微軟正黑體"/>
        </a:defRPr>
      </a:lvl3pPr>
      <a:lvl4pPr marL="1600200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Arial" charset="0"/>
        <a:buChar char="–"/>
        <a:defRPr sz="2000" kern="1200" baseline="0">
          <a:solidFill>
            <a:schemeClr val="tx1"/>
          </a:solidFill>
          <a:latin typeface="Times New Roman" pitchFamily="18" charset="0"/>
          <a:ea typeface="微軟正黑體" pitchFamily="34" charset="-120"/>
          <a:cs typeface="微軟正黑體"/>
        </a:defRPr>
      </a:lvl4pPr>
      <a:lvl5pPr marL="2057400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Arial" charset="0"/>
        <a:buChar char="»"/>
        <a:defRPr sz="2000" kern="1200" baseline="0">
          <a:solidFill>
            <a:schemeClr val="tx1"/>
          </a:solidFill>
          <a:latin typeface="Times New Roman" pitchFamily="18" charset="0"/>
          <a:ea typeface="微軟正黑體" pitchFamily="34" charset="-120"/>
          <a:cs typeface="微軟正黑體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/>
          </p:nvPr>
        </p:nvSpPr>
        <p:spPr>
          <a:xfrm>
            <a:off x="4572000" y="3643313"/>
            <a:ext cx="3957638" cy="85725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>
                <a:solidFill>
                  <a:srgbClr val="653A2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</a:rPr>
              <a:t>財務報表分析</a:t>
            </a:r>
          </a:p>
        </p:txBody>
      </p:sp>
      <p:sp>
        <p:nvSpPr>
          <p:cNvPr id="15362" name="副標題 6"/>
          <p:cNvSpPr>
            <a:spLocks noGrp="1"/>
          </p:cNvSpPr>
          <p:nvPr>
            <p:ph type="subTitle" idx="1"/>
          </p:nvPr>
        </p:nvSpPr>
        <p:spPr>
          <a:xfrm>
            <a:off x="4500563" y="4643438"/>
            <a:ext cx="4000500" cy="995362"/>
          </a:xfrm>
        </p:spPr>
        <p:txBody>
          <a:bodyPr/>
          <a:lstStyle/>
          <a:p>
            <a:pPr eaLnBrk="1" hangingPunct="1"/>
            <a:r>
              <a:rPr lang="zh-TW" altLang="en-US" dirty="0">
                <a:cs typeface="Times New Roman" pitchFamily="18" charset="0"/>
              </a:rPr>
              <a:t>王元章  張眾卓  著</a:t>
            </a:r>
          </a:p>
        </p:txBody>
      </p:sp>
      <p:sp>
        <p:nvSpPr>
          <p:cNvPr id="15363" name="頁尾版面配置區 3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TW" altLang="en-US"/>
              <a:t>財務報表分析</a:t>
            </a:r>
          </a:p>
        </p:txBody>
      </p:sp>
      <p:pic>
        <p:nvPicPr>
          <p:cNvPr id="5" name="圖片 4" descr="一張含有 食物, 光 的圖片&#10;&#10;自動產生的描述">
            <a:extLst>
              <a:ext uri="{FF2B5EF4-FFF2-40B4-BE49-F238E27FC236}">
                <a16:creationId xmlns="" xmlns:a16="http://schemas.microsoft.com/office/drawing/2014/main" id="{BE8CD4DD-D55C-4814-8986-D9F7B3955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6712"/>
            <a:ext cx="3512450" cy="4856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•</a:t>
            </a:r>
            <a:fld id="{78FADF64-4370-46D0-BED6-0A535A58BD53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10</a:t>
            </a:fld>
            <a:r>
              <a:rPr lang="en-US" altLang="zh-TW" dirty="0"/>
              <a:t>•</a:t>
            </a:r>
            <a:endParaRPr lang="zh-TW" altLang="en-US" dirty="0"/>
          </a:p>
        </p:txBody>
      </p:sp>
      <p:sp>
        <p:nvSpPr>
          <p:cNvPr id="266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/>
              </a:rPr>
              <a:t>營業毛利率之公式</a:t>
            </a: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2059133"/>
            <a:ext cx="8280000" cy="82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9F7E3724-38BC-464D-A4C8-28851145D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51" y="3165556"/>
            <a:ext cx="9144000" cy="2842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71C743D7-98DA-47D0-B669-394580C8C908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11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27650" name="Rectangle 2"/>
          <p:cNvSpPr>
            <a:spLocks noGrp="1"/>
          </p:cNvSpPr>
          <p:nvPr>
            <p:ph type="title" idx="4294967295"/>
          </p:nvPr>
        </p:nvSpPr>
        <p:spPr>
          <a:xfrm>
            <a:off x="1071563" y="260649"/>
            <a:ext cx="7658100" cy="1065231"/>
          </a:xfrm>
        </p:spPr>
        <p:txBody>
          <a:bodyPr/>
          <a:lstStyle/>
          <a:p>
            <a:pPr eaLnBrk="1" hangingPunct="1"/>
            <a:r>
              <a:rPr lang="zh-TW" altLang="en-US" sz="4000" dirty="0"/>
              <a:t>表</a:t>
            </a:r>
            <a:r>
              <a:rPr lang="en-US" altLang="zh-TW" sz="4000" dirty="0"/>
              <a:t>6-2</a:t>
            </a:r>
            <a:r>
              <a:rPr lang="zh-TW" altLang="en-US" sz="4000" dirty="0"/>
              <a:t>　信輝與升達</a:t>
            </a:r>
            <a:r>
              <a:rPr lang="en-US" altLang="zh-TW" sz="4000" dirty="0"/>
              <a:t>104</a:t>
            </a:r>
            <a:r>
              <a:rPr lang="zh-TW" altLang="en-US" sz="4000" dirty="0"/>
              <a:t>年 </a:t>
            </a:r>
            <a:r>
              <a:rPr lang="en-US" altLang="zh-TW" sz="4000" dirty="0"/>
              <a:t>~107</a:t>
            </a:r>
            <a:r>
              <a:rPr lang="zh-TW" altLang="en-US" sz="4000" dirty="0"/>
              <a:t>年營業毛利率</a:t>
            </a:r>
          </a:p>
        </p:txBody>
      </p:sp>
      <p:sp>
        <p:nvSpPr>
          <p:cNvPr id="27652" name="頁尾版面配置區 3"/>
          <p:cNvSpPr txBox="1">
            <a:spLocks noGrp="1"/>
          </p:cNvSpPr>
          <p:nvPr/>
        </p:nvSpPr>
        <p:spPr bwMode="auto">
          <a:xfrm>
            <a:off x="7625957" y="1019413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 dirty="0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BACC9941-5544-4661-A637-058C557C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3" y="1652897"/>
            <a:ext cx="9144000" cy="46146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84F70BFF-1D82-4A5C-959F-C1ADAFF8E7A7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12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28674" name="Rectangle 2"/>
          <p:cNvSpPr>
            <a:spLocks noGrp="1"/>
          </p:cNvSpPr>
          <p:nvPr>
            <p:ph type="title" idx="4294967295"/>
          </p:nvPr>
        </p:nvSpPr>
        <p:spPr>
          <a:xfrm>
            <a:off x="897234" y="321151"/>
            <a:ext cx="7892925" cy="785812"/>
          </a:xfrm>
        </p:spPr>
        <p:txBody>
          <a:bodyPr/>
          <a:lstStyle/>
          <a:p>
            <a:pPr eaLnBrk="1" hangingPunct="1"/>
            <a:r>
              <a:rPr lang="zh-TW" altLang="en-US" sz="4200" dirty="0"/>
              <a:t>圖</a:t>
            </a:r>
            <a:r>
              <a:rPr lang="en-US" altLang="zh-TW" sz="4200" dirty="0"/>
              <a:t>6-3</a:t>
            </a:r>
            <a:r>
              <a:rPr lang="zh-TW" altLang="en-US" sz="4200" dirty="0"/>
              <a:t>　各產業的平均營業毛利率</a:t>
            </a:r>
          </a:p>
        </p:txBody>
      </p:sp>
      <p:sp>
        <p:nvSpPr>
          <p:cNvPr id="28677" name="頁尾版面配置區 3"/>
          <p:cNvSpPr txBox="1">
            <a:spLocks noGrp="1"/>
          </p:cNvSpPr>
          <p:nvPr/>
        </p:nvSpPr>
        <p:spPr bwMode="auto">
          <a:xfrm>
            <a:off x="7740352" y="1061879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A3FA3F1-F2B9-4CD5-A30B-F1187331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80" y="1412081"/>
            <a:ext cx="9144000" cy="58180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99B5DF70-4CC5-465C-B916-A0D0EE0D31B8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13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1071563" y="260350"/>
            <a:ext cx="7658100" cy="1151731"/>
          </a:xfrm>
        </p:spPr>
        <p:txBody>
          <a:bodyPr/>
          <a:lstStyle/>
          <a:p>
            <a:r>
              <a:rPr lang="zh-TW" altLang="en-US" sz="4000" dirty="0">
                <a:ea typeface="微軟正黑體"/>
              </a:rPr>
              <a:t>營業利益率</a:t>
            </a:r>
            <a:br>
              <a:rPr lang="zh-TW" altLang="en-US" sz="4000" dirty="0">
                <a:ea typeface="微軟正黑體"/>
              </a:rPr>
            </a:br>
            <a:r>
              <a:rPr lang="zh-TW" altLang="en-US" sz="4000" dirty="0">
                <a:ea typeface="微軟正黑體"/>
              </a:rPr>
              <a:t>（</a:t>
            </a:r>
            <a:r>
              <a:rPr lang="en-US" altLang="zh-TW" sz="4000" dirty="0">
                <a:ea typeface="微軟正黑體"/>
              </a:rPr>
              <a:t>Operation Profit Margin</a:t>
            </a:r>
            <a:r>
              <a:rPr lang="zh-TW" altLang="en-US" sz="4000" dirty="0">
                <a:ea typeface="微軟正黑體"/>
              </a:rPr>
              <a:t>）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457200" y="1772817"/>
            <a:ext cx="8229600" cy="3888432"/>
          </a:xfrm>
        </p:spPr>
        <p:txBody>
          <a:bodyPr/>
          <a:lstStyle/>
          <a:p>
            <a:pPr algn="just">
              <a:lnSpc>
                <a:spcPct val="140000"/>
              </a:lnSpc>
            </a:pPr>
            <a:r>
              <a:rPr lang="zh-TW" altLang="en-US" b="0" dirty="0">
                <a:ea typeface="微軟正黑體"/>
              </a:rPr>
              <a:t>營業利益率為營業利益與營業收入的比率關係</a:t>
            </a:r>
          </a:p>
          <a:p>
            <a:pPr lvl="1" algn="just">
              <a:lnSpc>
                <a:spcPct val="140000"/>
              </a:lnSpc>
            </a:pPr>
            <a:r>
              <a:rPr lang="zh-TW" altLang="en-US" sz="2600" dirty="0">
                <a:ea typeface="微軟正黑體"/>
              </a:rPr>
              <a:t>當營業利益率穩定成長時，表示企業每年的獲利固定，且逐年成長。</a:t>
            </a:r>
          </a:p>
          <a:p>
            <a:pPr lvl="1" algn="just">
              <a:lnSpc>
                <a:spcPct val="140000"/>
              </a:lnSpc>
            </a:pPr>
            <a:r>
              <a:rPr lang="zh-TW" altLang="en-US" sz="2600" dirty="0">
                <a:ea typeface="微軟正黑體"/>
              </a:rPr>
              <a:t>若營業利益率波動幅度大時，則意味著企業的獲利能力不穩定。</a:t>
            </a:r>
          </a:p>
        </p:txBody>
      </p:sp>
      <p:sp>
        <p:nvSpPr>
          <p:cNvPr id="2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0CA0D554-8EA5-4D2F-8690-17717EB512B2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14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307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/>
              </a:rPr>
              <a:t>營業利益率之公式</a:t>
            </a: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2060848"/>
            <a:ext cx="8280000" cy="127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64C12470-1CA6-44C4-9BF1-FFD8B9334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" y="2911359"/>
            <a:ext cx="9144000" cy="33037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A724352A-559B-405B-B424-99DA68524FA9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15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>
          <a:xfrm>
            <a:off x="1071563" y="213359"/>
            <a:ext cx="7532885" cy="1127761"/>
          </a:xfrm>
        </p:spPr>
        <p:txBody>
          <a:bodyPr/>
          <a:lstStyle/>
          <a:p>
            <a:pPr eaLnBrk="1" hangingPunct="1"/>
            <a:r>
              <a:rPr lang="zh-TW" altLang="en-US" sz="4000" dirty="0"/>
              <a:t>表</a:t>
            </a:r>
            <a:r>
              <a:rPr lang="en-US" altLang="zh-TW" sz="4000" dirty="0"/>
              <a:t>6-3</a:t>
            </a:r>
            <a:r>
              <a:rPr lang="zh-TW" altLang="en-US" sz="4000" dirty="0"/>
              <a:t>　信輝與升達</a:t>
            </a:r>
            <a:r>
              <a:rPr lang="en-US" altLang="zh-TW" sz="4000" dirty="0"/>
              <a:t>104</a:t>
            </a:r>
            <a:r>
              <a:rPr lang="zh-TW" altLang="en-US" sz="4000" dirty="0"/>
              <a:t>年</a:t>
            </a:r>
            <a:r>
              <a:rPr lang="en-US" altLang="zh-TW" sz="4000" dirty="0"/>
              <a:t>~107</a:t>
            </a:r>
            <a:r>
              <a:rPr lang="zh-TW" altLang="en-US" sz="4000" dirty="0"/>
              <a:t>年營業利益率</a:t>
            </a:r>
          </a:p>
        </p:txBody>
      </p:sp>
      <p:sp>
        <p:nvSpPr>
          <p:cNvPr id="31748" name="頁尾版面配置區 3"/>
          <p:cNvSpPr txBox="1">
            <a:spLocks noGrp="1"/>
          </p:cNvSpPr>
          <p:nvPr/>
        </p:nvSpPr>
        <p:spPr bwMode="auto">
          <a:xfrm>
            <a:off x="7674214" y="945833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F98778F9-65CF-47CF-BEB7-91E7A2BC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97" y="1353732"/>
            <a:ext cx="8701460" cy="55042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C564C17B-3478-4A57-9BD8-A9D0A700EC11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16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827232" y="337340"/>
            <a:ext cx="7892926" cy="785812"/>
          </a:xfrm>
        </p:spPr>
        <p:txBody>
          <a:bodyPr/>
          <a:lstStyle/>
          <a:p>
            <a:pPr eaLnBrk="1" hangingPunct="1"/>
            <a:r>
              <a:rPr lang="zh-TW" altLang="en-US" sz="4200" dirty="0"/>
              <a:t>圖</a:t>
            </a:r>
            <a:r>
              <a:rPr lang="en-US" altLang="zh-TW" sz="4200" dirty="0"/>
              <a:t>6-4</a:t>
            </a:r>
            <a:r>
              <a:rPr lang="zh-TW" altLang="en-US" sz="4200" dirty="0"/>
              <a:t>　各產業的平均營業利益率</a:t>
            </a:r>
          </a:p>
        </p:txBody>
      </p:sp>
      <p:sp>
        <p:nvSpPr>
          <p:cNvPr id="32773" name="頁尾版面配置區 3"/>
          <p:cNvSpPr txBox="1">
            <a:spLocks noGrp="1"/>
          </p:cNvSpPr>
          <p:nvPr/>
        </p:nvSpPr>
        <p:spPr bwMode="auto">
          <a:xfrm>
            <a:off x="7620000" y="925508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 dirty="0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4984C318-65C3-4CA2-A071-6D7158E1B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5" y="1320795"/>
            <a:ext cx="9144000" cy="53555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41E28B31-6C4C-4FCD-AD3C-F866A1E1B611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17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3379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/>
              </a:rPr>
              <a:t>營業外收支率</a:t>
            </a:r>
          </a:p>
        </p:txBody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20"/>
          </a:xfrm>
        </p:spPr>
        <p:txBody>
          <a:bodyPr/>
          <a:lstStyle/>
          <a:p>
            <a:pPr algn="just">
              <a:lnSpc>
                <a:spcPct val="140000"/>
              </a:lnSpc>
            </a:pPr>
            <a:r>
              <a:rPr lang="zh-TW" altLang="en-US" sz="2400" b="0" dirty="0">
                <a:ea typeface="微軟正黑體"/>
              </a:rPr>
              <a:t>營業外收支率主要用以檢測非本業所產生之利益（損失）占營業收入的相對比重。</a:t>
            </a:r>
          </a:p>
          <a:p>
            <a:pPr lvl="1" algn="just">
              <a:lnSpc>
                <a:spcPct val="140000"/>
              </a:lnSpc>
            </a:pPr>
            <a:r>
              <a:rPr lang="zh-TW" altLang="en-US" sz="2000" dirty="0">
                <a:ea typeface="微軟正黑體"/>
              </a:rPr>
              <a:t>當營業外收支率為正值，且呈現高比率時，即使企業的純益率高，仍須注意營業收益率的高低，因為營業外收支乃非主要營業活動所產生的利益（損失），若為正值雖有助於提升獲利，但並不穩定可靠，故營業外收支率高，而營業收益率低時，表示公司業外的收益率高，而業內的收益率低，此不固定的收益將可能使企業的獲利能力的波動幅度變大。</a:t>
            </a:r>
          </a:p>
          <a:p>
            <a:pPr lvl="1" algn="just">
              <a:lnSpc>
                <a:spcPct val="140000"/>
              </a:lnSpc>
            </a:pPr>
            <a:r>
              <a:rPr lang="zh-TW" altLang="en-US" sz="2000" dirty="0">
                <a:ea typeface="微軟正黑體"/>
              </a:rPr>
              <a:t>營業外收支率低，而營業收益率高時，則意涵公司業外的收益率低，而業內的收益率高，公司的獲利能力較為穩健。</a:t>
            </a:r>
          </a:p>
          <a:p>
            <a:pPr algn="just">
              <a:lnSpc>
                <a:spcPct val="140000"/>
              </a:lnSpc>
            </a:pPr>
            <a:endParaRPr lang="zh-TW" altLang="en-US" sz="2400" b="0" dirty="0">
              <a:ea typeface="微軟正黑體"/>
            </a:endParaRPr>
          </a:p>
        </p:txBody>
      </p:sp>
      <p:sp>
        <p:nvSpPr>
          <p:cNvPr id="2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31753883-A797-4AF0-B3F3-AE339BF4F3BE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18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營業外收支率之公式</a:t>
            </a: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2132856"/>
            <a:ext cx="8280000" cy="127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5314E470-C33E-4218-9F5D-E7349492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0424"/>
            <a:ext cx="9144000" cy="33459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04AC984C-67BE-4E5D-9313-C1B50315CC4D}" type="slidenum">
              <a:rPr lang="zh-TW" altLang="en-US" smtClean="0">
                <a:solidFill>
                  <a:schemeClr val="tx1"/>
                </a:solidFill>
              </a:rPr>
              <a:pPr>
                <a:defRPr/>
              </a:pPr>
              <a:t>19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>
          <a:xfrm>
            <a:off x="1115616" y="188913"/>
            <a:ext cx="7416824" cy="1168400"/>
          </a:xfrm>
        </p:spPr>
        <p:txBody>
          <a:bodyPr/>
          <a:lstStyle/>
          <a:p>
            <a:pPr eaLnBrk="1" hangingPunct="1"/>
            <a:r>
              <a:rPr lang="zh-TW" altLang="en-US" sz="3800"/>
              <a:t>表</a:t>
            </a:r>
            <a:r>
              <a:rPr lang="en-US" altLang="zh-TW" sz="3800"/>
              <a:t>6-4</a:t>
            </a:r>
            <a:r>
              <a:rPr lang="zh-TW" altLang="en-US" sz="3800"/>
              <a:t>　信輝與升達</a:t>
            </a:r>
            <a:r>
              <a:rPr lang="en-US" altLang="zh-TW" sz="3800"/>
              <a:t>104</a:t>
            </a:r>
            <a:r>
              <a:rPr lang="zh-TW" altLang="en-US" sz="3800"/>
              <a:t>年</a:t>
            </a:r>
            <a:r>
              <a:rPr lang="en-US" altLang="zh-TW" sz="3800"/>
              <a:t>~107</a:t>
            </a:r>
            <a:r>
              <a:rPr lang="zh-TW" altLang="en-US" sz="3800"/>
              <a:t>年營業外收支率</a:t>
            </a:r>
            <a:endParaRPr lang="zh-TW" altLang="en-US" sz="3800" dirty="0"/>
          </a:p>
        </p:txBody>
      </p:sp>
      <p:sp>
        <p:nvSpPr>
          <p:cNvPr id="35844" name="頁尾版面配置區 3"/>
          <p:cNvSpPr txBox="1">
            <a:spLocks noGrp="1"/>
          </p:cNvSpPr>
          <p:nvPr/>
        </p:nvSpPr>
        <p:spPr bwMode="auto">
          <a:xfrm>
            <a:off x="7740352" y="1239262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 dirty="0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CB158D4D-7D2E-47FD-8DFB-C8D6DB2B6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426"/>
            <a:ext cx="9144000" cy="38110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標題 5"/>
          <p:cNvSpPr>
            <a:spLocks noGrp="1"/>
          </p:cNvSpPr>
          <p:nvPr>
            <p:ph type="title"/>
          </p:nvPr>
        </p:nvSpPr>
        <p:spPr>
          <a:xfrm>
            <a:off x="4427538" y="1822450"/>
            <a:ext cx="4321175" cy="1030288"/>
          </a:xfrm>
        </p:spPr>
        <p:txBody>
          <a:bodyPr/>
          <a:lstStyle/>
          <a:p>
            <a:pPr eaLnBrk="1" hangingPunct="1"/>
            <a:r>
              <a:rPr lang="zh-TW" altLang="en-US" sz="5400" cap="none" dirty="0">
                <a:solidFill>
                  <a:srgbClr val="653A20"/>
                </a:solidFill>
                <a:latin typeface="微軟正黑體" panose="020B0604030504040204" pitchFamily="34" charset="-120"/>
              </a:rPr>
              <a:t>獲利能力分析</a:t>
            </a:r>
          </a:p>
        </p:txBody>
      </p:sp>
      <p:sp>
        <p:nvSpPr>
          <p:cNvPr id="16386" name="文字版面配置區 6"/>
          <p:cNvSpPr>
            <a:spLocks noGrp="1"/>
          </p:cNvSpPr>
          <p:nvPr>
            <p:ph type="body" idx="1"/>
          </p:nvPr>
        </p:nvSpPr>
        <p:spPr>
          <a:xfrm>
            <a:off x="4214813" y="692150"/>
            <a:ext cx="3708400" cy="7366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898989"/>
                </a:solidFill>
                <a:latin typeface="微軟正黑體"/>
                <a:ea typeface="新細明體" charset="-120"/>
              </a:rPr>
              <a:t>CHAPTER</a:t>
            </a:r>
            <a:r>
              <a:rPr lang="zh-TW" altLang="en-US" dirty="0">
                <a:solidFill>
                  <a:srgbClr val="898989"/>
                </a:solidFill>
                <a:latin typeface="微軟正黑體"/>
                <a:ea typeface="新細明體" charset="-120"/>
              </a:rPr>
              <a:t>  </a:t>
            </a:r>
            <a:r>
              <a:rPr lang="en-US" altLang="zh-TW" dirty="0">
                <a:solidFill>
                  <a:srgbClr val="898989"/>
                </a:solidFill>
                <a:latin typeface="微軟正黑體"/>
                <a:ea typeface="新細明體" charset="-120"/>
              </a:rPr>
              <a:t>6</a:t>
            </a:r>
            <a:endParaRPr lang="zh-TW" altLang="en-US" dirty="0">
              <a:solidFill>
                <a:srgbClr val="898989"/>
              </a:solidFill>
              <a:latin typeface="微軟正黑體"/>
              <a:ea typeface="新細明體" charset="-120"/>
            </a:endParaRPr>
          </a:p>
        </p:txBody>
      </p:sp>
      <p:sp>
        <p:nvSpPr>
          <p:cNvPr id="16387" name="標題 5"/>
          <p:cNvSpPr>
            <a:spLocks/>
          </p:cNvSpPr>
          <p:nvPr/>
        </p:nvSpPr>
        <p:spPr bwMode="auto">
          <a:xfrm>
            <a:off x="4556031" y="2996952"/>
            <a:ext cx="4321175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kumimoji="0" lang="zh-TW" altLang="en-US" sz="2400" b="1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74638" indent="-274638">
              <a:buFont typeface="Wingdings" pitchFamily="2" charset="2"/>
              <a:buChar char="Ø"/>
            </a:pPr>
            <a:r>
              <a:rPr kumimoji="0"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獲利能力分析的組成因子</a:t>
            </a:r>
            <a:endParaRPr kumimoji="0"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274638" indent="-274638">
              <a:buFont typeface="Wingdings" pitchFamily="2" charset="2"/>
              <a:buChar char="Ø"/>
            </a:pPr>
            <a:r>
              <a:rPr kumimoji="0"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營業事業所得稅率</a:t>
            </a:r>
          </a:p>
          <a:p>
            <a:pPr marL="274638" indent="-274638">
              <a:buFont typeface="Wingdings" pitchFamily="2" charset="2"/>
              <a:buChar char="Ø"/>
            </a:pPr>
            <a:r>
              <a:rPr kumimoji="0"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獲利能力的衡量指標</a:t>
            </a:r>
          </a:p>
        </p:txBody>
      </p:sp>
      <p:pic>
        <p:nvPicPr>
          <p:cNvPr id="5" name="圖片 4" descr="一張含有 食物, 光 的圖片&#10;&#10;自動產生的描述">
            <a:extLst>
              <a:ext uri="{FF2B5EF4-FFF2-40B4-BE49-F238E27FC236}">
                <a16:creationId xmlns="" xmlns:a16="http://schemas.microsoft.com/office/drawing/2014/main" id="{BE8CD4DD-D55C-4814-8986-D9F7B3955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00604"/>
            <a:ext cx="3512450" cy="4856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800D9804-EE1C-400E-9643-2C57D9358246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20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>
          <a:xfrm>
            <a:off x="739458" y="408807"/>
            <a:ext cx="8072437" cy="785812"/>
          </a:xfrm>
        </p:spPr>
        <p:txBody>
          <a:bodyPr/>
          <a:lstStyle/>
          <a:p>
            <a:pPr eaLnBrk="1" hangingPunct="1"/>
            <a:r>
              <a:rPr lang="zh-TW" altLang="en-US" sz="4000" dirty="0"/>
              <a:t>圖</a:t>
            </a:r>
            <a:r>
              <a:rPr lang="en-US" altLang="zh-TW" sz="4000" dirty="0"/>
              <a:t>6-5</a:t>
            </a:r>
            <a:r>
              <a:rPr lang="zh-TW" altLang="en-US" sz="4000" dirty="0"/>
              <a:t>　各產業的平均營業外收支率</a:t>
            </a:r>
          </a:p>
        </p:txBody>
      </p:sp>
      <p:sp>
        <p:nvSpPr>
          <p:cNvPr id="36869" name="頁尾版面配置區 3"/>
          <p:cNvSpPr txBox="1">
            <a:spLocks noGrp="1"/>
          </p:cNvSpPr>
          <p:nvPr/>
        </p:nvSpPr>
        <p:spPr bwMode="auto">
          <a:xfrm>
            <a:off x="7624445" y="1019298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 dirty="0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CFF553AA-E5BC-4DF3-A954-797B2192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4585"/>
            <a:ext cx="9144000" cy="52258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6AA4E81A-D68F-4462-ABB7-D9832004E771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21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3789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/>
              </a:rPr>
              <a:t>純益率（</a:t>
            </a:r>
            <a:r>
              <a:rPr lang="en-US" altLang="zh-TW" dirty="0">
                <a:ea typeface="微軟正黑體"/>
              </a:rPr>
              <a:t>Net Profit Margin</a:t>
            </a:r>
            <a:r>
              <a:rPr lang="zh-TW" altLang="en-US" dirty="0">
                <a:ea typeface="微軟正黑體"/>
              </a:rPr>
              <a:t>）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pPr algn="just">
              <a:lnSpc>
                <a:spcPct val="140000"/>
              </a:lnSpc>
            </a:pPr>
            <a:r>
              <a:rPr lang="zh-TW" altLang="en-US" sz="2800" b="0" dirty="0">
                <a:ea typeface="微軟正黑體"/>
              </a:rPr>
              <a:t>營業毛利率為僅扣除產品營業成本所計算的收益率，為企業主要收益的泉源，獲利的「起點」。</a:t>
            </a:r>
          </a:p>
          <a:p>
            <a:pPr algn="just">
              <a:lnSpc>
                <a:spcPct val="140000"/>
              </a:lnSpc>
            </a:pPr>
            <a:r>
              <a:rPr lang="zh-TW" altLang="en-US" sz="2800" b="0" dirty="0">
                <a:ea typeface="微軟正黑體"/>
              </a:rPr>
              <a:t>純益率為企業稅後淨利與銷貨收入的比值，可衡量企業每一單位營業收入「最終」可獲取多少利潤。</a:t>
            </a:r>
          </a:p>
          <a:p>
            <a:pPr lvl="1" algn="just">
              <a:lnSpc>
                <a:spcPct val="140000"/>
              </a:lnSpc>
            </a:pPr>
            <a:r>
              <a:rPr lang="zh-TW" altLang="en-US" sz="2400" dirty="0">
                <a:ea typeface="微軟正黑體"/>
              </a:rPr>
              <a:t>純益率為已扣除相關費用與所得稅所獲得之利益率，故純益率愈高表示企業的獲利能力愈佳。</a:t>
            </a:r>
          </a:p>
          <a:p>
            <a:pPr algn="just">
              <a:lnSpc>
                <a:spcPct val="140000"/>
              </a:lnSpc>
            </a:pPr>
            <a:endParaRPr lang="zh-TW" altLang="en-US" sz="2800" b="0" dirty="0">
              <a:ea typeface="微軟正黑體"/>
            </a:endParaRPr>
          </a:p>
        </p:txBody>
      </p:sp>
      <p:sp>
        <p:nvSpPr>
          <p:cNvPr id="2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6B51BFE5-CFD7-45A8-9255-AB6C66F35CF0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22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/>
              </a:rPr>
              <a:t>純益率之公式</a:t>
            </a: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1772816"/>
            <a:ext cx="8280000" cy="1467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78F7EF40-2ACE-4ACC-B5EA-FB8109275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6599"/>
            <a:ext cx="9144000" cy="35114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92A9F91F-E44D-4476-A37F-07C0AE540B50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23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39938" name="Rectangle 2"/>
          <p:cNvSpPr>
            <a:spLocks noGrp="1"/>
          </p:cNvSpPr>
          <p:nvPr>
            <p:ph type="title" idx="4294967295"/>
          </p:nvPr>
        </p:nvSpPr>
        <p:spPr>
          <a:xfrm>
            <a:off x="1115615" y="260350"/>
            <a:ext cx="7614047" cy="1095375"/>
          </a:xfrm>
        </p:spPr>
        <p:txBody>
          <a:bodyPr/>
          <a:lstStyle/>
          <a:p>
            <a:pPr eaLnBrk="1" hangingPunct="1"/>
            <a:r>
              <a:rPr lang="zh-TW" altLang="en-US" sz="4000" dirty="0"/>
              <a:t>表</a:t>
            </a:r>
            <a:r>
              <a:rPr lang="en-US" altLang="zh-TW" sz="4000" dirty="0"/>
              <a:t>6-5</a:t>
            </a:r>
            <a:r>
              <a:rPr lang="zh-TW" altLang="en-US" sz="4000" dirty="0"/>
              <a:t>　信輝與升達</a:t>
            </a:r>
            <a:r>
              <a:rPr lang="en-US" altLang="zh-TW" sz="4000" dirty="0"/>
              <a:t>104</a:t>
            </a:r>
            <a:r>
              <a:rPr lang="zh-TW" altLang="en-US" sz="4000" dirty="0"/>
              <a:t>年</a:t>
            </a:r>
            <a:r>
              <a:rPr lang="en-US" altLang="zh-TW" sz="4000" dirty="0"/>
              <a:t>~107</a:t>
            </a:r>
            <a:r>
              <a:rPr lang="zh-TW" altLang="en-US" sz="4000" dirty="0"/>
              <a:t>年純益率</a:t>
            </a:r>
          </a:p>
        </p:txBody>
      </p:sp>
      <p:sp>
        <p:nvSpPr>
          <p:cNvPr id="39940" name="頁尾版面配置區 3"/>
          <p:cNvSpPr txBox="1">
            <a:spLocks noGrp="1"/>
          </p:cNvSpPr>
          <p:nvPr/>
        </p:nvSpPr>
        <p:spPr bwMode="auto">
          <a:xfrm>
            <a:off x="7740352" y="1142817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 dirty="0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A3E8609-12E9-4303-85AF-8D070271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6607"/>
            <a:ext cx="9144000" cy="371857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1384C2F0-1880-4C22-9181-C985F6BE0AA1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24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40962" name="Rectangle 2"/>
          <p:cNvSpPr>
            <a:spLocks noGrp="1"/>
          </p:cNvSpPr>
          <p:nvPr>
            <p:ph type="title" idx="4294967295"/>
          </p:nvPr>
        </p:nvSpPr>
        <p:spPr>
          <a:xfrm>
            <a:off x="899592" y="462418"/>
            <a:ext cx="7658100" cy="785812"/>
          </a:xfrm>
        </p:spPr>
        <p:txBody>
          <a:bodyPr/>
          <a:lstStyle/>
          <a:p>
            <a:pPr eaLnBrk="1" hangingPunct="1"/>
            <a:r>
              <a:rPr lang="zh-TW" altLang="en-US" dirty="0"/>
              <a:t>圖</a:t>
            </a:r>
            <a:r>
              <a:rPr lang="en-US" altLang="zh-TW" dirty="0"/>
              <a:t>6-6</a:t>
            </a:r>
            <a:r>
              <a:rPr lang="zh-TW" altLang="en-US" dirty="0"/>
              <a:t>　各產業的平均純益率</a:t>
            </a:r>
          </a:p>
        </p:txBody>
      </p:sp>
      <p:sp>
        <p:nvSpPr>
          <p:cNvPr id="40965" name="頁尾版面配置區 3"/>
          <p:cNvSpPr txBox="1">
            <a:spLocks noGrp="1"/>
          </p:cNvSpPr>
          <p:nvPr/>
        </p:nvSpPr>
        <p:spPr bwMode="auto">
          <a:xfrm>
            <a:off x="7620000" y="1056094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 dirty="0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8DF155C-AA75-4DD8-AE27-28FAAB74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3854"/>
            <a:ext cx="9144000" cy="51490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3434C2C7-0BBB-4958-86C1-035F141764A2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25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41986" name="Rectangle 2"/>
          <p:cNvSpPr>
            <a:spLocks noGrp="1"/>
          </p:cNvSpPr>
          <p:nvPr>
            <p:ph type="title"/>
          </p:nvPr>
        </p:nvSpPr>
        <p:spPr>
          <a:xfrm>
            <a:off x="1071563" y="188640"/>
            <a:ext cx="7658100" cy="1223441"/>
          </a:xfrm>
        </p:spPr>
        <p:txBody>
          <a:bodyPr/>
          <a:lstStyle/>
          <a:p>
            <a:r>
              <a:rPr lang="zh-TW" altLang="en-US" sz="4000" dirty="0">
                <a:ea typeface="微軟正黑體"/>
              </a:rPr>
              <a:t>每股盈餘</a:t>
            </a:r>
            <a:br>
              <a:rPr lang="zh-TW" altLang="en-US" sz="4000" dirty="0">
                <a:ea typeface="微軟正黑體"/>
              </a:rPr>
            </a:br>
            <a:r>
              <a:rPr lang="zh-TW" altLang="en-US" sz="3600" dirty="0">
                <a:ea typeface="微軟正黑體"/>
              </a:rPr>
              <a:t>（</a:t>
            </a:r>
            <a:r>
              <a:rPr lang="en-US" altLang="zh-TW" sz="3600" dirty="0">
                <a:ea typeface="微軟正黑體"/>
              </a:rPr>
              <a:t>Earnings Per Share</a:t>
            </a:r>
            <a:r>
              <a:rPr lang="zh-TW" altLang="en-US" sz="3600" dirty="0">
                <a:ea typeface="微軟正黑體"/>
              </a:rPr>
              <a:t>，簡稱</a:t>
            </a:r>
            <a:r>
              <a:rPr lang="en-US" altLang="zh-TW" sz="3600" dirty="0">
                <a:ea typeface="微軟正黑體"/>
              </a:rPr>
              <a:t>EPS</a:t>
            </a:r>
            <a:r>
              <a:rPr lang="zh-TW" altLang="en-US" sz="3600" dirty="0">
                <a:ea typeface="微軟正黑體"/>
              </a:rPr>
              <a:t>）</a:t>
            </a:r>
          </a:p>
        </p:txBody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pPr algn="just"/>
            <a:r>
              <a:rPr lang="zh-TW" altLang="en-US" sz="2800" b="0" dirty="0">
                <a:ea typeface="微軟正黑體"/>
              </a:rPr>
              <a:t>每股盈餘為稅後淨利扣除特別股股利，與普通股流通在外股數之比率關係，用以衝量企業在某一年度的獲利，每一普通股可分配的稅後盈餘，即普通股股東所享有的純益。</a:t>
            </a:r>
          </a:p>
          <a:p>
            <a:pPr lvl="1" algn="just"/>
            <a:r>
              <a:rPr lang="zh-TW" altLang="en-US" sz="2400" dirty="0">
                <a:ea typeface="微軟正黑體"/>
              </a:rPr>
              <a:t>舉例而言，某企業每股盈餘為</a:t>
            </a:r>
            <a:r>
              <a:rPr lang="en-US" altLang="zh-TW" sz="2400" dirty="0">
                <a:ea typeface="微軟正黑體"/>
              </a:rPr>
              <a:t>3</a:t>
            </a:r>
            <a:r>
              <a:rPr lang="zh-TW" altLang="en-US" sz="2400" dirty="0">
                <a:ea typeface="微軟正黑體"/>
              </a:rPr>
              <a:t>元，此表示其每股普通股可賺取的稅後盈餘為</a:t>
            </a:r>
            <a:r>
              <a:rPr lang="en-US" altLang="zh-TW" sz="2400" dirty="0">
                <a:ea typeface="微軟正黑體"/>
              </a:rPr>
              <a:t>3</a:t>
            </a:r>
            <a:r>
              <a:rPr lang="zh-TW" altLang="en-US" sz="2400" dirty="0">
                <a:ea typeface="微軟正黑體"/>
              </a:rPr>
              <a:t>元，故每股盈餘愈高，意味著企業的獲利能力愈佳。</a:t>
            </a:r>
          </a:p>
        </p:txBody>
      </p:sp>
      <p:sp>
        <p:nvSpPr>
          <p:cNvPr id="2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8AE115A6-A2E2-4351-9E22-ADFB498A55ED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26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4301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/>
              </a:rPr>
              <a:t>每股盈餘之公式</a:t>
            </a: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00" y="1636670"/>
            <a:ext cx="6552000" cy="190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8C33B13D-E920-474D-A809-4F2055CA4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3786"/>
            <a:ext cx="9144000" cy="3311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67214783-20B0-4AF4-8C6E-652609BA5302}" type="slidenum">
              <a:rPr lang="zh-TW" altLang="en-US" smtClean="0">
                <a:solidFill>
                  <a:schemeClr val="tx1"/>
                </a:solidFill>
              </a:rPr>
              <a:pPr>
                <a:defRPr/>
              </a:pPr>
              <a:t>27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44034" name="Rectangle 2"/>
          <p:cNvSpPr>
            <a:spLocks noGrp="1"/>
          </p:cNvSpPr>
          <p:nvPr>
            <p:ph type="title" idx="4294967295"/>
          </p:nvPr>
        </p:nvSpPr>
        <p:spPr>
          <a:xfrm>
            <a:off x="1115615" y="188913"/>
            <a:ext cx="7488833" cy="1223168"/>
          </a:xfrm>
        </p:spPr>
        <p:txBody>
          <a:bodyPr/>
          <a:lstStyle/>
          <a:p>
            <a:pPr eaLnBrk="1" hangingPunct="1"/>
            <a:r>
              <a:rPr lang="zh-TW" altLang="en-US" sz="4000"/>
              <a:t>表</a:t>
            </a:r>
            <a:r>
              <a:rPr lang="en-US" altLang="zh-TW" sz="4000"/>
              <a:t>6-6</a:t>
            </a:r>
            <a:r>
              <a:rPr lang="zh-TW" altLang="en-US" sz="4000"/>
              <a:t>　信輝與升達 </a:t>
            </a:r>
            <a:r>
              <a:rPr lang="en-US" altLang="zh-TW" sz="4000"/>
              <a:t>104</a:t>
            </a:r>
            <a:r>
              <a:rPr lang="zh-TW" altLang="en-US" sz="4000"/>
              <a:t>年</a:t>
            </a:r>
            <a:r>
              <a:rPr lang="en-US" altLang="zh-TW" sz="4000"/>
              <a:t>~107</a:t>
            </a:r>
            <a:r>
              <a:rPr lang="zh-TW" altLang="en-US" sz="4000"/>
              <a:t>年每股盈餘</a:t>
            </a:r>
            <a:endParaRPr lang="zh-TW" altLang="en-US" sz="4000" dirty="0"/>
          </a:p>
        </p:txBody>
      </p:sp>
      <p:sp>
        <p:nvSpPr>
          <p:cNvPr id="44036" name="頁尾版面配置區 3"/>
          <p:cNvSpPr txBox="1">
            <a:spLocks noGrp="1"/>
          </p:cNvSpPr>
          <p:nvPr/>
        </p:nvSpPr>
        <p:spPr bwMode="auto">
          <a:xfrm>
            <a:off x="7716869" y="1014138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291187D9-A38C-40A9-8EAC-FACB665A2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407"/>
            <a:ext cx="9144000" cy="405158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D143B07A-87B4-47FF-8B53-450277613BFC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28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>
          <a:xfrm>
            <a:off x="899592" y="425015"/>
            <a:ext cx="7658100" cy="785812"/>
          </a:xfrm>
        </p:spPr>
        <p:txBody>
          <a:bodyPr/>
          <a:lstStyle/>
          <a:p>
            <a:pPr eaLnBrk="1" hangingPunct="1"/>
            <a:r>
              <a:rPr lang="zh-TW" altLang="en-US" dirty="0"/>
              <a:t>圖</a:t>
            </a:r>
            <a:r>
              <a:rPr lang="en-US" altLang="zh-TW" dirty="0"/>
              <a:t>6-7</a:t>
            </a:r>
            <a:r>
              <a:rPr lang="zh-TW" altLang="en-US" dirty="0"/>
              <a:t>　各產業的每股盈餘</a:t>
            </a:r>
          </a:p>
        </p:txBody>
      </p:sp>
      <p:sp>
        <p:nvSpPr>
          <p:cNvPr id="45061" name="頁尾版面配置區 3"/>
          <p:cNvSpPr txBox="1">
            <a:spLocks noGrp="1"/>
          </p:cNvSpPr>
          <p:nvPr/>
        </p:nvSpPr>
        <p:spPr bwMode="auto">
          <a:xfrm>
            <a:off x="7620000" y="1013183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 dirty="0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DE01F3AE-3E80-4215-B394-D555CE3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8470"/>
            <a:ext cx="9144000" cy="49181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5851D26D-CF84-4630-965E-78C178ED3B89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29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47106" name="Rectangle 2"/>
          <p:cNvSpPr>
            <a:spLocks noGrp="1"/>
          </p:cNvSpPr>
          <p:nvPr>
            <p:ph type="title"/>
          </p:nvPr>
        </p:nvSpPr>
        <p:spPr>
          <a:xfrm>
            <a:off x="1071563" y="188640"/>
            <a:ext cx="7658100" cy="1223441"/>
          </a:xfrm>
        </p:spPr>
        <p:txBody>
          <a:bodyPr/>
          <a:lstStyle/>
          <a:p>
            <a:r>
              <a:rPr lang="zh-TW" altLang="en-US" sz="4000" dirty="0">
                <a:ea typeface="微軟正黑體"/>
              </a:rPr>
              <a:t>總資產報酬率</a:t>
            </a:r>
            <a:br>
              <a:rPr lang="zh-TW" altLang="en-US" sz="4000" dirty="0">
                <a:ea typeface="微軟正黑體"/>
              </a:rPr>
            </a:br>
            <a:r>
              <a:rPr lang="zh-TW" altLang="en-US" sz="4000" dirty="0">
                <a:ea typeface="微軟正黑體"/>
              </a:rPr>
              <a:t>（</a:t>
            </a:r>
            <a:r>
              <a:rPr lang="en-US" altLang="zh-TW" sz="4000" dirty="0">
                <a:ea typeface="微軟正黑體"/>
              </a:rPr>
              <a:t>Return on Assets</a:t>
            </a:r>
            <a:r>
              <a:rPr lang="zh-TW" altLang="en-US" sz="4000" dirty="0">
                <a:ea typeface="微軟正黑體"/>
              </a:rPr>
              <a:t>，簡稱</a:t>
            </a:r>
            <a:r>
              <a:rPr lang="en-US" altLang="zh-TW" sz="4000" dirty="0">
                <a:ea typeface="微軟正黑體"/>
              </a:rPr>
              <a:t>ROA</a:t>
            </a:r>
            <a:r>
              <a:rPr lang="zh-TW" altLang="en-US" sz="4000" dirty="0">
                <a:ea typeface="微軟正黑體"/>
              </a:rPr>
              <a:t>）</a:t>
            </a:r>
          </a:p>
        </p:txBody>
      </p:sp>
      <p:sp>
        <p:nvSpPr>
          <p:cNvPr id="47107" name="Rectangle 3"/>
          <p:cNvSpPr>
            <a:spLocks noGrp="1"/>
          </p:cNvSpPr>
          <p:nvPr>
            <p:ph type="body" idx="1"/>
          </p:nvPr>
        </p:nvSpPr>
        <p:spPr>
          <a:xfrm>
            <a:off x="457200" y="1691640"/>
            <a:ext cx="8229600" cy="4434523"/>
          </a:xfrm>
        </p:spPr>
        <p:txBody>
          <a:bodyPr/>
          <a:lstStyle/>
          <a:p>
            <a:pPr algn="just"/>
            <a:r>
              <a:rPr lang="zh-TW" altLang="en-US" sz="2800" b="0" dirty="0">
                <a:ea typeface="微軟正黑體"/>
              </a:rPr>
              <a:t>總資產報酬率為企業稅後淨利加回稅後利息費用之金額，占總資產之比重，主要衡量企業投入資產獲取報酬的能力。換言之，則為一單位總資產獲取稅後純益的多寡。</a:t>
            </a:r>
          </a:p>
          <a:p>
            <a:pPr lvl="1" algn="just"/>
            <a:r>
              <a:rPr lang="zh-TW" altLang="en-US" sz="2400" dirty="0">
                <a:ea typeface="微軟正黑體"/>
              </a:rPr>
              <a:t>舉例而言，若總資產報酬率為</a:t>
            </a:r>
            <a:r>
              <a:rPr lang="en-US" altLang="zh-TW" sz="2400" dirty="0">
                <a:ea typeface="微軟正黑體"/>
              </a:rPr>
              <a:t>10%</a:t>
            </a:r>
            <a:r>
              <a:rPr lang="zh-TW" altLang="en-US" sz="2400" dirty="0">
                <a:ea typeface="微軟正黑體"/>
              </a:rPr>
              <a:t>，表示每一元的總資產可產生</a:t>
            </a:r>
            <a:r>
              <a:rPr lang="en-US" altLang="zh-TW" sz="2400" dirty="0">
                <a:ea typeface="微軟正黑體"/>
              </a:rPr>
              <a:t>0.1 </a:t>
            </a:r>
            <a:r>
              <a:rPr lang="zh-TW" altLang="en-US" sz="2400" dirty="0">
                <a:ea typeface="微軟正黑體"/>
              </a:rPr>
              <a:t>元的稅後純益，故總資產報酬率愈高表示企業的獲利能力愈佳。</a:t>
            </a:r>
          </a:p>
          <a:p>
            <a:pPr algn="just"/>
            <a:endParaRPr lang="zh-TW" altLang="en-US" sz="2800" b="0" dirty="0">
              <a:ea typeface="微軟正黑體"/>
            </a:endParaRPr>
          </a:p>
        </p:txBody>
      </p:sp>
      <p:sp>
        <p:nvSpPr>
          <p:cNvPr id="2" name="頁尾版面配置區 3"/>
          <p:cNvSpPr txBox="1">
            <a:spLocks noGrp="1"/>
          </p:cNvSpPr>
          <p:nvPr/>
        </p:nvSpPr>
        <p:spPr>
          <a:xfrm>
            <a:off x="7740352" y="1446166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z="5400" dirty="0">
                <a:solidFill>
                  <a:srgbClr val="653A20"/>
                </a:solidFill>
                <a:ea typeface="微軟正黑體"/>
              </a:rPr>
              <a:t>獲利能力分析組成內容</a:t>
            </a: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1830B15C-8923-4C17-A151-C0DC3F644858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30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481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總資產報酬率之公式</a:t>
            </a: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0" y="1529688"/>
            <a:ext cx="7560000" cy="189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8D614476-2993-4280-B622-9497BF94A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40579"/>
            <a:ext cx="9144000" cy="341742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9404806C-0D8C-42A0-B8BA-4D57933BC905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31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49154" name="Rectangle 2"/>
          <p:cNvSpPr>
            <a:spLocks noGrp="1"/>
          </p:cNvSpPr>
          <p:nvPr>
            <p:ph type="title" idx="4294967295"/>
          </p:nvPr>
        </p:nvSpPr>
        <p:spPr>
          <a:xfrm>
            <a:off x="1187623" y="188913"/>
            <a:ext cx="7542039" cy="1223168"/>
          </a:xfrm>
        </p:spPr>
        <p:txBody>
          <a:bodyPr/>
          <a:lstStyle/>
          <a:p>
            <a:pPr eaLnBrk="1" hangingPunct="1"/>
            <a:r>
              <a:rPr lang="zh-TW" altLang="en-US" sz="4000" dirty="0"/>
              <a:t>表</a:t>
            </a:r>
            <a:r>
              <a:rPr lang="en-US" altLang="zh-TW" sz="4000" dirty="0"/>
              <a:t>6-7</a:t>
            </a:r>
            <a:r>
              <a:rPr lang="zh-TW" altLang="en-US" sz="4000" dirty="0"/>
              <a:t>　信輝與升達 </a:t>
            </a:r>
            <a:r>
              <a:rPr lang="en-US" altLang="zh-TW" sz="4000" dirty="0"/>
              <a:t>105</a:t>
            </a:r>
            <a:r>
              <a:rPr lang="zh-TW" altLang="en-US" sz="3800" dirty="0"/>
              <a:t>年</a:t>
            </a:r>
            <a:r>
              <a:rPr lang="en-US" altLang="zh-TW" sz="3800" dirty="0"/>
              <a:t>~107</a:t>
            </a:r>
            <a:r>
              <a:rPr lang="zh-TW" altLang="en-US" sz="3800" dirty="0"/>
              <a:t>年總資產報酬率</a:t>
            </a:r>
          </a:p>
        </p:txBody>
      </p:sp>
      <p:sp>
        <p:nvSpPr>
          <p:cNvPr id="49156" name="頁尾版面配置區 3"/>
          <p:cNvSpPr txBox="1">
            <a:spLocks noGrp="1"/>
          </p:cNvSpPr>
          <p:nvPr/>
        </p:nvSpPr>
        <p:spPr bwMode="auto">
          <a:xfrm>
            <a:off x="7572375" y="1214438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7C154415-C0BA-4707-9647-DAE8ECB63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0026"/>
            <a:ext cx="9144000" cy="30790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D6C52E18-1E17-4BC2-AEA8-A394734D3D2B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32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50178" name="Rectangle 2"/>
          <p:cNvSpPr>
            <a:spLocks noGrp="1"/>
          </p:cNvSpPr>
          <p:nvPr>
            <p:ph type="title" idx="4294967295"/>
          </p:nvPr>
        </p:nvSpPr>
        <p:spPr>
          <a:xfrm>
            <a:off x="827584" y="396171"/>
            <a:ext cx="7658100" cy="785812"/>
          </a:xfrm>
        </p:spPr>
        <p:txBody>
          <a:bodyPr/>
          <a:lstStyle/>
          <a:p>
            <a:pPr eaLnBrk="1" hangingPunct="1"/>
            <a:r>
              <a:rPr lang="zh-TW" altLang="en-US" dirty="0"/>
              <a:t>圖</a:t>
            </a:r>
            <a:r>
              <a:rPr lang="en-US" altLang="zh-TW" dirty="0"/>
              <a:t>6-8</a:t>
            </a:r>
            <a:r>
              <a:rPr lang="zh-TW" altLang="en-US" dirty="0"/>
              <a:t>　各產業的總資產報酬率</a:t>
            </a:r>
          </a:p>
        </p:txBody>
      </p:sp>
      <p:sp>
        <p:nvSpPr>
          <p:cNvPr id="50181" name="頁尾版面配置區 3"/>
          <p:cNvSpPr txBox="1">
            <a:spLocks noGrp="1"/>
          </p:cNvSpPr>
          <p:nvPr/>
        </p:nvSpPr>
        <p:spPr bwMode="auto">
          <a:xfrm>
            <a:off x="7620000" y="1016794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 dirty="0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48B7A59C-CAEE-4052-B0E4-D2A9D8A8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" y="1412081"/>
            <a:ext cx="9144000" cy="53286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368DF543-53AC-454E-A011-A60A47429D7B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33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51202" name="Rectangle 2"/>
          <p:cNvSpPr>
            <a:spLocks noGrp="1"/>
          </p:cNvSpPr>
          <p:nvPr>
            <p:ph type="title"/>
          </p:nvPr>
        </p:nvSpPr>
        <p:spPr>
          <a:xfrm>
            <a:off x="1071563" y="116632"/>
            <a:ext cx="7658100" cy="1312118"/>
          </a:xfrm>
        </p:spPr>
        <p:txBody>
          <a:bodyPr/>
          <a:lstStyle/>
          <a:p>
            <a:r>
              <a:rPr lang="zh-TW" altLang="en-US" sz="4000" dirty="0">
                <a:ea typeface="微軟正黑體"/>
              </a:rPr>
              <a:t>股東權益報酬率</a:t>
            </a:r>
            <a:br>
              <a:rPr lang="zh-TW" altLang="en-US" sz="4000" dirty="0">
                <a:ea typeface="微軟正黑體"/>
              </a:rPr>
            </a:br>
            <a:r>
              <a:rPr lang="zh-TW" altLang="en-US" sz="4000" dirty="0">
                <a:ea typeface="微軟正黑體"/>
              </a:rPr>
              <a:t>（</a:t>
            </a:r>
            <a:r>
              <a:rPr lang="en-US" altLang="zh-TW" sz="4000" dirty="0">
                <a:ea typeface="微軟正黑體"/>
              </a:rPr>
              <a:t>Return on Equity</a:t>
            </a:r>
            <a:r>
              <a:rPr lang="zh-TW" altLang="en-US" sz="4000" dirty="0">
                <a:ea typeface="微軟正黑體"/>
              </a:rPr>
              <a:t>，簡稱</a:t>
            </a:r>
            <a:r>
              <a:rPr lang="en-US" altLang="zh-TW" sz="4000" dirty="0">
                <a:ea typeface="微軟正黑體"/>
              </a:rPr>
              <a:t>ROE</a:t>
            </a:r>
            <a:r>
              <a:rPr lang="zh-TW" altLang="en-US" sz="4000" dirty="0">
                <a:ea typeface="微軟正黑體"/>
              </a:rPr>
              <a:t>）</a:t>
            </a:r>
          </a:p>
        </p:txBody>
      </p:sp>
      <p:sp>
        <p:nvSpPr>
          <p:cNvPr id="51203" name="Rectangle 3"/>
          <p:cNvSpPr>
            <a:spLocks noGrp="1"/>
          </p:cNvSpPr>
          <p:nvPr>
            <p:ph type="body" idx="1"/>
          </p:nvPr>
        </p:nvSpPr>
        <p:spPr>
          <a:xfrm>
            <a:off x="457200" y="1772817"/>
            <a:ext cx="8229600" cy="4176464"/>
          </a:xfrm>
        </p:spPr>
        <p:txBody>
          <a:bodyPr/>
          <a:lstStyle/>
          <a:p>
            <a:pPr algn="just">
              <a:lnSpc>
                <a:spcPct val="140000"/>
              </a:lnSpc>
            </a:pPr>
            <a:r>
              <a:rPr lang="zh-TW" altLang="en-US" sz="2800" b="0" dirty="0">
                <a:ea typeface="微軟正黑體"/>
              </a:rPr>
              <a:t>股東權益報酬率為企業的稅後純益占自有資金的比重，此主要用以測度企業利用自有資本獲取報酬的能力，即每單位股權權益獲取稅後純益的多寡。</a:t>
            </a:r>
          </a:p>
          <a:p>
            <a:pPr lvl="1" algn="just">
              <a:lnSpc>
                <a:spcPct val="140000"/>
              </a:lnSpc>
            </a:pPr>
            <a:r>
              <a:rPr lang="zh-TW" altLang="en-US" sz="2400" dirty="0">
                <a:ea typeface="微軟正黑體"/>
              </a:rPr>
              <a:t>舉例而言，股東權益報酬率為</a:t>
            </a:r>
            <a:r>
              <a:rPr lang="en-US" altLang="zh-TW" sz="2400" dirty="0">
                <a:ea typeface="微軟正黑體"/>
              </a:rPr>
              <a:t>15% </a:t>
            </a:r>
            <a:r>
              <a:rPr lang="zh-TW" altLang="en-US" sz="2400" dirty="0">
                <a:ea typeface="微軟正黑體"/>
              </a:rPr>
              <a:t>時，此表示每一元的自有資金可獲得</a:t>
            </a:r>
            <a:r>
              <a:rPr lang="en-US" altLang="zh-TW" sz="2400" dirty="0">
                <a:ea typeface="微軟正黑體"/>
              </a:rPr>
              <a:t>0.15 </a:t>
            </a:r>
            <a:r>
              <a:rPr lang="zh-TW" altLang="en-US" sz="2400" dirty="0">
                <a:ea typeface="微軟正黑體"/>
              </a:rPr>
              <a:t>的稅後淨利，因此，股東權益報酬率愈高表示股東本身的獲利能力愈佳。</a:t>
            </a:r>
          </a:p>
          <a:p>
            <a:pPr algn="just">
              <a:lnSpc>
                <a:spcPct val="140000"/>
              </a:lnSpc>
            </a:pPr>
            <a:endParaRPr lang="zh-TW" altLang="en-US" sz="2800" b="0" dirty="0">
              <a:ea typeface="微軟正黑體"/>
            </a:endParaRPr>
          </a:p>
        </p:txBody>
      </p:sp>
      <p:sp>
        <p:nvSpPr>
          <p:cNvPr id="2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56652EFC-5E6B-4787-ADDD-A7EE43E50617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34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522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微軟正黑體"/>
              </a:rPr>
              <a:t>股東權益報酬率之公式</a:t>
            </a: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1877563"/>
            <a:ext cx="8280000" cy="153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D6BCAFBB-7853-4BE7-B251-21B4B29F8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8" y="3367048"/>
            <a:ext cx="9144000" cy="335442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9EF88E58-E133-4277-B24B-C1A47642C3C0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35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5325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/>
              </a:rPr>
              <a:t>股東權益報酬率之公式</a:t>
            </a:r>
          </a:p>
        </p:txBody>
      </p:sp>
      <p:sp>
        <p:nvSpPr>
          <p:cNvPr id="53251" name="Rectangle 3"/>
          <p:cNvSpPr>
            <a:spLocks/>
          </p:cNvSpPr>
          <p:nvPr/>
        </p:nvSpPr>
        <p:spPr bwMode="auto">
          <a:xfrm>
            <a:off x="457200" y="1600201"/>
            <a:ext cx="8229600" cy="175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eaLnBrk="0" hangingPunct="0">
              <a:lnSpc>
                <a:spcPct val="140000"/>
              </a:lnSpc>
              <a:spcBef>
                <a:spcPct val="20000"/>
              </a:spcBef>
              <a:buClr>
                <a:srgbClr val="653A20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TW" altLang="en-US" sz="1900" dirty="0">
                <a:solidFill>
                  <a:srgbClr val="653A20"/>
                </a:solidFill>
                <a:latin typeface="Times New Roman" pitchFamily="18" charset="0"/>
                <a:ea typeface="微軟正黑體"/>
                <a:cs typeface="微軟正黑體"/>
              </a:rPr>
              <a:t>此外，在長期償債能力分析中得知權益乘數為總資產占股東權益的倍數，此指標反映公司財務槓桿的操作程度。權益乘數愈大表示財務槓桿愈高，此可提高公司的股東權益報酬率。因此，藉由權益乘數可連結股東權益報酬率與總資產報酬率之間的關係，其公式如下：</a:t>
            </a: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3365727"/>
            <a:ext cx="6480000" cy="301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094A62E9-F72A-47D8-9844-B66651BA8E9D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36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54274" name="Rectangle 2"/>
          <p:cNvSpPr>
            <a:spLocks noGrp="1"/>
          </p:cNvSpPr>
          <p:nvPr>
            <p:ph type="title" idx="4294967295"/>
          </p:nvPr>
        </p:nvSpPr>
        <p:spPr>
          <a:xfrm>
            <a:off x="1187623" y="188641"/>
            <a:ext cx="7542039" cy="1240110"/>
          </a:xfrm>
        </p:spPr>
        <p:txBody>
          <a:bodyPr/>
          <a:lstStyle/>
          <a:p>
            <a:pPr eaLnBrk="1" hangingPunct="1"/>
            <a:r>
              <a:rPr lang="zh-TW" altLang="en-US" sz="3600" dirty="0"/>
              <a:t>表</a:t>
            </a:r>
            <a:r>
              <a:rPr lang="en-US" altLang="zh-TW" sz="3600" dirty="0"/>
              <a:t>6-8</a:t>
            </a:r>
            <a:r>
              <a:rPr lang="zh-TW" altLang="en-US" sz="3600" dirty="0"/>
              <a:t>　信輝與升達 </a:t>
            </a:r>
            <a:r>
              <a:rPr lang="en-US" altLang="zh-TW" sz="3600" dirty="0"/>
              <a:t>105</a:t>
            </a:r>
            <a:r>
              <a:rPr lang="zh-TW" altLang="en-US" sz="3600" dirty="0"/>
              <a:t>年</a:t>
            </a:r>
            <a:r>
              <a:rPr lang="en-US" altLang="zh-TW" sz="3600" dirty="0"/>
              <a:t>~107</a:t>
            </a:r>
            <a:r>
              <a:rPr lang="zh-TW" altLang="en-US" sz="3600" dirty="0"/>
              <a:t>年股東權益報酬率</a:t>
            </a:r>
          </a:p>
        </p:txBody>
      </p:sp>
      <p:sp>
        <p:nvSpPr>
          <p:cNvPr id="54276" name="頁尾版面配置區 3"/>
          <p:cNvSpPr txBox="1">
            <a:spLocks noGrp="1"/>
          </p:cNvSpPr>
          <p:nvPr/>
        </p:nvSpPr>
        <p:spPr bwMode="auto">
          <a:xfrm>
            <a:off x="7572375" y="1214438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553975C0-216C-44C8-81C2-7448BE29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4548"/>
            <a:ext cx="9144000" cy="28201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03DD6739-514F-4C65-82CD-54F981646BE2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37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5529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4000" dirty="0"/>
              <a:t>圖</a:t>
            </a:r>
            <a:r>
              <a:rPr lang="en-US" altLang="zh-TW" sz="4000" dirty="0"/>
              <a:t>6-9</a:t>
            </a:r>
            <a:r>
              <a:rPr lang="zh-TW" altLang="en-US" sz="4000" dirty="0"/>
              <a:t>　各產業的股東權益報酬率</a:t>
            </a:r>
          </a:p>
        </p:txBody>
      </p:sp>
      <p:sp>
        <p:nvSpPr>
          <p:cNvPr id="55301" name="頁尾版面配置區 3"/>
          <p:cNvSpPr txBox="1">
            <a:spLocks noGrp="1"/>
          </p:cNvSpPr>
          <p:nvPr/>
        </p:nvSpPr>
        <p:spPr bwMode="auto">
          <a:xfrm>
            <a:off x="7572375" y="1214438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8FCB2FF2-8DEE-4968-A6C5-F4AF6D35B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12" y="1677155"/>
            <a:ext cx="9144000" cy="517356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平穩型</a:t>
            </a:r>
            <a:endParaRPr lang="en-US" altLang="zh-TW" dirty="0" smtClean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財務報表分析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•</a:t>
            </a:r>
            <a:fld id="{53017B34-DCDA-4198-9E00-2596AA619E53}" type="slidenum">
              <a:rPr lang="zh-TW" altLang="en-US" smtClean="0">
                <a:solidFill>
                  <a:schemeClr val="tx1"/>
                </a:solidFill>
              </a:rPr>
              <a:pPr>
                <a:defRPr/>
              </a:pPr>
              <a:t>38</a:t>
            </a:fld>
            <a:r>
              <a:rPr lang="en-US" altLang="zh-TW" smtClean="0"/>
              <a:t>•</a:t>
            </a: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3384376" cy="473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831432" y="1340768"/>
            <a:ext cx="381642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53A20"/>
              </a:buClr>
              <a:buSzPct val="70000"/>
              <a:buFont typeface="Wingdings" pitchFamily="2" charset="2"/>
              <a:buChar char="n"/>
              <a:defRPr sz="3200" b="1" kern="1200" baseline="0">
                <a:solidFill>
                  <a:srgbClr val="653A20"/>
                </a:solidFill>
                <a:latin typeface="Times New Roman" pitchFamily="18" charset="0"/>
                <a:ea typeface="微軟正黑體" pitchFamily="34" charset="-120"/>
                <a:cs typeface="微軟正黑體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75730"/>
              </a:buClr>
              <a:buSzPct val="70000"/>
              <a:buFont typeface="Wingdings" pitchFamily="2" charset="2"/>
              <a:buChar char="p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微軟正黑體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AC90"/>
              </a:buClr>
              <a:buSzPct val="70000"/>
              <a:buFont typeface="Wingdings" pitchFamily="2" charset="2"/>
              <a:buChar char="l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微軟正黑體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微軟正黑體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微軟正黑體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大幅</a:t>
            </a:r>
            <a:r>
              <a:rPr lang="zh-TW" altLang="en-US" dirty="0"/>
              <a:t>波動型</a:t>
            </a:r>
            <a:endParaRPr lang="en-US" altLang="zh-TW" dirty="0"/>
          </a:p>
          <a:p>
            <a:endParaRPr kumimoji="0" lang="en-US" altLang="zh-TW" dirty="0" smtClean="0"/>
          </a:p>
          <a:p>
            <a:endParaRPr kumimoji="0" lang="zh-TW" altLang="en-US" dirty="0" smtClean="0"/>
          </a:p>
          <a:p>
            <a:endParaRPr kumimoji="0"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060848"/>
            <a:ext cx="3834530" cy="449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09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趨勢</a:t>
            </a:r>
            <a:r>
              <a:rPr lang="zh-TW" altLang="en-US" dirty="0"/>
              <a:t>向下型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財務報表分析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•</a:t>
            </a:r>
            <a:fld id="{53017B34-DCDA-4198-9E00-2596AA619E53}" type="slidenum">
              <a:rPr lang="zh-TW" altLang="en-US" smtClean="0">
                <a:solidFill>
                  <a:schemeClr val="tx1"/>
                </a:solidFill>
              </a:rPr>
              <a:pPr>
                <a:defRPr/>
              </a:pPr>
              <a:t>39</a:t>
            </a:fld>
            <a:r>
              <a:rPr lang="en-US" altLang="zh-TW" smtClean="0"/>
              <a:t>•</a:t>
            </a:r>
            <a:endParaRPr lang="zh-TW" altLang="en-US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 bwMode="auto">
          <a:xfrm>
            <a:off x="4932040" y="1340767"/>
            <a:ext cx="381642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653A20"/>
              </a:buClr>
              <a:buSzPct val="70000"/>
              <a:buFont typeface="Wingdings" pitchFamily="2" charset="2"/>
              <a:buChar char="n"/>
              <a:defRPr sz="3200" b="1" kern="1200" baseline="0">
                <a:solidFill>
                  <a:srgbClr val="653A20"/>
                </a:solidFill>
                <a:latin typeface="Times New Roman" pitchFamily="18" charset="0"/>
                <a:ea typeface="微軟正黑體" pitchFamily="34" charset="-120"/>
                <a:cs typeface="微軟正黑體"/>
              </a:defRPr>
            </a:lvl1pPr>
            <a:lvl2pPr marL="742950" indent="-28575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75730"/>
              </a:buClr>
              <a:buSzPct val="70000"/>
              <a:buFont typeface="Wingdings" pitchFamily="2" charset="2"/>
              <a:buChar char="p"/>
              <a:defRPr sz="2800" kern="1200" baseline="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微軟正黑體"/>
              </a:defRPr>
            </a:lvl2pPr>
            <a:lvl3pPr marL="11430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DCAC90"/>
              </a:buClr>
              <a:buSzPct val="70000"/>
              <a:buFont typeface="Wingdings" pitchFamily="2" charset="2"/>
              <a:buChar char="l"/>
              <a:defRPr sz="2400" kern="1200" baseline="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微軟正黑體"/>
              </a:defRPr>
            </a:lvl3pPr>
            <a:lvl4pPr marL="16002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微軟正黑體"/>
              </a:defRPr>
            </a:lvl4pPr>
            <a:lvl5pPr marL="2057400" indent="-228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 baseline="0">
                <a:solidFill>
                  <a:schemeClr val="tx1"/>
                </a:solidFill>
                <a:latin typeface="Times New Roman" pitchFamily="18" charset="0"/>
                <a:ea typeface="微軟正黑體" pitchFamily="34" charset="-120"/>
                <a:cs typeface="微軟正黑體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趨勢</a:t>
            </a:r>
            <a:r>
              <a:rPr lang="zh-TW" altLang="en-US" dirty="0"/>
              <a:t>向上型</a:t>
            </a:r>
          </a:p>
          <a:p>
            <a:endParaRPr lang="en-US" altLang="zh-TW" dirty="0"/>
          </a:p>
          <a:p>
            <a:endParaRPr kumimoji="0" lang="en-US" altLang="zh-TW" dirty="0" smtClean="0"/>
          </a:p>
          <a:p>
            <a:endParaRPr kumimoji="0" lang="zh-TW" altLang="en-US" dirty="0" smtClean="0"/>
          </a:p>
          <a:p>
            <a:endParaRPr kumimoji="0"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3295344" cy="464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587" y="2040280"/>
            <a:ext cx="3415845" cy="466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31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4FFEFDCE-A438-4ACE-8DB1-FE12241D27FE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4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1071563" y="642938"/>
            <a:ext cx="6500812" cy="785812"/>
          </a:xfrm>
        </p:spPr>
        <p:txBody>
          <a:bodyPr/>
          <a:lstStyle/>
          <a:p>
            <a:r>
              <a:rPr lang="zh-TW" altLang="en-US" dirty="0">
                <a:ea typeface="微軟正黑體"/>
              </a:rPr>
              <a:t>獲利能力分析組成內容</a:t>
            </a:r>
          </a:p>
        </p:txBody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8229600" cy="4464496"/>
          </a:xfrm>
        </p:spPr>
        <p:txBody>
          <a:bodyPr/>
          <a:lstStyle/>
          <a:p>
            <a:pPr marL="182563" indent="-182563" algn="just">
              <a:lnSpc>
                <a:spcPct val="140000"/>
              </a:lnSpc>
            </a:pPr>
            <a:r>
              <a:rPr lang="zh-TW" altLang="en-US" sz="2200" b="0" dirty="0">
                <a:ea typeface="微軟正黑體"/>
              </a:rPr>
              <a:t>獲利能力為保障資金流入的泉源，獲利能力愈高則可不斷地提供現金流量，不僅供應營運所需，亦可支應舉債的利息負擔。</a:t>
            </a:r>
          </a:p>
          <a:p>
            <a:pPr marL="182563" indent="-182563" algn="just">
              <a:lnSpc>
                <a:spcPct val="140000"/>
              </a:lnSpc>
            </a:pPr>
            <a:r>
              <a:rPr lang="zh-TW" altLang="en-US" sz="2200" b="0" dirty="0">
                <a:ea typeface="微軟正黑體"/>
              </a:rPr>
              <a:t>獲利能力分析主要係透過損益表中相關科目分析而形成，包括營業毛利率、營業利益率、營業外收支率、純益率及每股盈餘等，若再納入資產負債表科目中的總資產與股東權益等，即可進一步分析總資產報酬率與股東權益報酬率。</a:t>
            </a:r>
          </a:p>
          <a:p>
            <a:pPr marL="182563" indent="-182563" algn="just">
              <a:lnSpc>
                <a:spcPct val="140000"/>
              </a:lnSpc>
            </a:pPr>
            <a:r>
              <a:rPr lang="zh-TW" altLang="en-US" sz="2200" b="0" dirty="0">
                <a:ea typeface="微軟正黑體"/>
              </a:rPr>
              <a:t>由於損益表相關科目分析所形成的獲利能力指標，是以各科目占 營業收入淨額之百分比示意，故此屬於靜態分析方法中的共同比財務報 表，如表 </a:t>
            </a:r>
            <a:r>
              <a:rPr lang="en-US" altLang="zh-TW" sz="2200" b="0" dirty="0">
                <a:ea typeface="微軟正黑體"/>
              </a:rPr>
              <a:t>6-1 </a:t>
            </a:r>
            <a:r>
              <a:rPr lang="zh-TW" altLang="en-US" sz="2200" b="0" dirty="0">
                <a:ea typeface="微軟正黑體"/>
              </a:rPr>
              <a:t>獲利能力分析的組成所示。</a:t>
            </a:r>
          </a:p>
        </p:txBody>
      </p:sp>
      <p:sp>
        <p:nvSpPr>
          <p:cNvPr id="2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C8F29B9C-A6E2-4BD4-820A-B0F1BD345A8E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40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1071563" y="260350"/>
            <a:ext cx="6668789" cy="1168400"/>
          </a:xfrm>
        </p:spPr>
        <p:txBody>
          <a:bodyPr/>
          <a:lstStyle/>
          <a:p>
            <a:r>
              <a:rPr lang="zh-TW" altLang="en-US" sz="4000" dirty="0">
                <a:ea typeface="微軟正黑體"/>
              </a:rPr>
              <a:t>杜邦方程式</a:t>
            </a:r>
            <a:br>
              <a:rPr lang="zh-TW" altLang="en-US" sz="4000" dirty="0">
                <a:ea typeface="微軟正黑體"/>
              </a:rPr>
            </a:br>
            <a:r>
              <a:rPr lang="zh-TW" altLang="en-US" sz="4000" dirty="0">
                <a:ea typeface="微軟正黑體"/>
              </a:rPr>
              <a:t>（</a:t>
            </a:r>
            <a:r>
              <a:rPr lang="en-US" altLang="zh-TW" sz="4000" dirty="0">
                <a:ea typeface="微軟正黑體"/>
              </a:rPr>
              <a:t>Du Pont Equation</a:t>
            </a:r>
            <a:r>
              <a:rPr lang="zh-TW" altLang="en-US" sz="4000" dirty="0">
                <a:ea typeface="微軟正黑體"/>
              </a:rPr>
              <a:t>） </a:t>
            </a:r>
            <a:r>
              <a:rPr lang="en-US" altLang="zh-TW" sz="4000" dirty="0">
                <a:ea typeface="微軟正黑體"/>
              </a:rPr>
              <a:t>(1/2)</a:t>
            </a:r>
            <a:endParaRPr lang="zh-TW" altLang="en-US" sz="4000" dirty="0">
              <a:ea typeface="微軟正黑體"/>
            </a:endParaRPr>
          </a:p>
        </p:txBody>
      </p:sp>
      <p:sp>
        <p:nvSpPr>
          <p:cNvPr id="56323" name="Rectangle 3"/>
          <p:cNvSpPr>
            <a:spLocks noGrp="1"/>
          </p:cNvSpPr>
          <p:nvPr>
            <p:ph type="body" idx="1"/>
          </p:nvPr>
        </p:nvSpPr>
        <p:spPr>
          <a:xfrm>
            <a:off x="341760" y="1600200"/>
            <a:ext cx="8460480" cy="3448980"/>
          </a:xfrm>
        </p:spPr>
        <p:txBody>
          <a:bodyPr/>
          <a:lstStyle/>
          <a:p>
            <a:pPr algn="just">
              <a:lnSpc>
                <a:spcPct val="130000"/>
              </a:lnSpc>
            </a:pPr>
            <a:r>
              <a:rPr lang="zh-TW" altLang="en-US" sz="2600" b="0" dirty="0">
                <a:ea typeface="微軟正黑體"/>
              </a:rPr>
              <a:t>在股東權益報酬率中，本書曾介紹該比率會受到總資產報酬率與權益乘數的影響，本小節進一步再將總資產報酬率區分為純益率與總資產周轉率相乘，以介紹著名的杜邦方程式。</a:t>
            </a:r>
          </a:p>
          <a:p>
            <a:pPr lvl="1" algn="just">
              <a:lnSpc>
                <a:spcPct val="130000"/>
              </a:lnSpc>
            </a:pPr>
            <a:r>
              <a:rPr lang="zh-TW" altLang="en-US" sz="2200" dirty="0">
                <a:ea typeface="微軟正黑體"/>
              </a:rPr>
              <a:t>首先將總資產報酬率簡化為稅後純益除以平均總資產，總資產報酬率可由以下表示，總資產報酬率等於純益率乘以總資產周轉率：</a:t>
            </a:r>
          </a:p>
          <a:p>
            <a:pPr algn="just">
              <a:lnSpc>
                <a:spcPct val="130000"/>
              </a:lnSpc>
            </a:pPr>
            <a:endParaRPr lang="zh-TW" altLang="en-US" sz="2000" b="0" dirty="0">
              <a:ea typeface="微軟正黑體"/>
            </a:endParaRP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09" y="5172432"/>
            <a:ext cx="691798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02D55C8F-65B4-469B-BD5F-EC99E0F3FEA6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41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57346" name="Rectangle 2"/>
          <p:cNvSpPr>
            <a:spLocks noGrp="1"/>
          </p:cNvSpPr>
          <p:nvPr>
            <p:ph type="title"/>
          </p:nvPr>
        </p:nvSpPr>
        <p:spPr>
          <a:xfrm>
            <a:off x="1071563" y="260350"/>
            <a:ext cx="6500812" cy="1168400"/>
          </a:xfrm>
        </p:spPr>
        <p:txBody>
          <a:bodyPr/>
          <a:lstStyle/>
          <a:p>
            <a:r>
              <a:rPr lang="zh-TW" altLang="en-US" sz="4000" dirty="0">
                <a:ea typeface="微軟正黑體"/>
              </a:rPr>
              <a:t>杜邦方程式</a:t>
            </a:r>
            <a:br>
              <a:rPr lang="zh-TW" altLang="en-US" sz="4000" dirty="0">
                <a:ea typeface="微軟正黑體"/>
              </a:rPr>
            </a:br>
            <a:r>
              <a:rPr lang="zh-TW" altLang="en-US" sz="4000" dirty="0">
                <a:ea typeface="微軟正黑體"/>
              </a:rPr>
              <a:t>（</a:t>
            </a:r>
            <a:r>
              <a:rPr lang="en-US" altLang="zh-TW" sz="4000" dirty="0">
                <a:ea typeface="微軟正黑體"/>
              </a:rPr>
              <a:t>Du Pont Equation</a:t>
            </a:r>
            <a:r>
              <a:rPr lang="zh-TW" altLang="en-US" sz="4000" dirty="0">
                <a:ea typeface="微軟正黑體"/>
              </a:rPr>
              <a:t>） </a:t>
            </a:r>
            <a:r>
              <a:rPr lang="en-US" altLang="zh-TW" sz="4000" dirty="0">
                <a:ea typeface="微軟正黑體"/>
              </a:rPr>
              <a:t>(2/2)</a:t>
            </a:r>
            <a:endParaRPr lang="zh-TW" altLang="en-US" sz="4000" dirty="0">
              <a:ea typeface="微軟正黑體"/>
            </a:endParaRPr>
          </a:p>
        </p:txBody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>
          <a:xfrm>
            <a:off x="395288" y="1600200"/>
            <a:ext cx="8291512" cy="4781128"/>
          </a:xfrm>
        </p:spPr>
        <p:txBody>
          <a:bodyPr/>
          <a:lstStyle/>
          <a:p>
            <a:pPr marL="182563" indent="-182563" algn="just">
              <a:lnSpc>
                <a:spcPct val="130000"/>
              </a:lnSpc>
            </a:pPr>
            <a:r>
              <a:rPr lang="zh-TW" altLang="en-US" sz="2000" b="0" dirty="0">
                <a:ea typeface="微軟正黑體"/>
              </a:rPr>
              <a:t>前式可進一步的拆解為杜邦方程式：</a:t>
            </a:r>
          </a:p>
          <a:p>
            <a:pPr marL="182563" indent="-182563" algn="just">
              <a:lnSpc>
                <a:spcPct val="130000"/>
              </a:lnSpc>
            </a:pPr>
            <a:endParaRPr lang="zh-TW" altLang="en-US" sz="2000" b="0" dirty="0">
              <a:ea typeface="微軟正黑體"/>
            </a:endParaRPr>
          </a:p>
          <a:p>
            <a:pPr marL="182563" indent="-182563" algn="just">
              <a:lnSpc>
                <a:spcPct val="130000"/>
              </a:lnSpc>
            </a:pPr>
            <a:endParaRPr lang="zh-TW" altLang="en-US" sz="2000" b="0" dirty="0">
              <a:ea typeface="微軟正黑體"/>
            </a:endParaRPr>
          </a:p>
          <a:p>
            <a:pPr marL="182563" indent="-182563" algn="just">
              <a:lnSpc>
                <a:spcPct val="130000"/>
              </a:lnSpc>
              <a:buFont typeface="Wingdings" pitchFamily="2" charset="2"/>
              <a:buNone/>
            </a:pPr>
            <a:r>
              <a:rPr lang="zh-TW" altLang="en-US" sz="2000" b="0" dirty="0">
                <a:ea typeface="微軟正黑體"/>
              </a:rPr>
              <a:t>　　</a:t>
            </a:r>
          </a:p>
          <a:p>
            <a:pPr marL="182563" indent="-182563" algn="just">
              <a:lnSpc>
                <a:spcPct val="130000"/>
              </a:lnSpc>
            </a:pPr>
            <a:endParaRPr lang="zh-TW" altLang="en-US" sz="2000" b="0" dirty="0">
              <a:ea typeface="微軟正黑體"/>
            </a:endParaRPr>
          </a:p>
          <a:p>
            <a:pPr marL="182563" indent="-182563" algn="just">
              <a:lnSpc>
                <a:spcPct val="130000"/>
              </a:lnSpc>
            </a:pPr>
            <a:endParaRPr lang="zh-TW" altLang="en-US" sz="2000" b="0" dirty="0">
              <a:ea typeface="微軟正黑體"/>
            </a:endParaRPr>
          </a:p>
          <a:p>
            <a:pPr marL="182563" indent="-182563" algn="just">
              <a:lnSpc>
                <a:spcPct val="130000"/>
              </a:lnSpc>
            </a:pPr>
            <a:r>
              <a:rPr lang="zh-TW" altLang="en-US" sz="2000" b="0" dirty="0">
                <a:ea typeface="微軟正黑體"/>
              </a:rPr>
              <a:t>藉由杜邦方程式可得知，總資產報酬率同時受到企業獲利能力（純益率）與經營能力（總資產周轉率）的影響。</a:t>
            </a:r>
          </a:p>
          <a:p>
            <a:pPr lvl="1" algn="just">
              <a:lnSpc>
                <a:spcPct val="130000"/>
              </a:lnSpc>
            </a:pPr>
            <a:r>
              <a:rPr lang="zh-TW" altLang="en-US" sz="1800" dirty="0">
                <a:ea typeface="微軟正黑體"/>
              </a:rPr>
              <a:t>其意指企業即使具備良好的獲利能力，但經營管理能力不佳，有過多的資金與資產閒置，或者企業若只擁有優良的管理能力，但缺乏具競爭力的核心產品，無法為企業產生高額的獲利，皆無法獲取高的總資產報酬率。　</a:t>
            </a:r>
          </a:p>
          <a:p>
            <a:pPr marL="182563" indent="-182563" algn="just">
              <a:lnSpc>
                <a:spcPct val="130000"/>
              </a:lnSpc>
            </a:pPr>
            <a:endParaRPr lang="zh-TW" altLang="en-US" sz="2000" b="0" dirty="0">
              <a:ea typeface="微軟正黑體"/>
            </a:endParaRP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00" y="2170192"/>
            <a:ext cx="6139201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7D3B33A3-5921-4D43-B0B6-87919CDC850F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42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583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擴張版的杜邦方程式</a:t>
            </a:r>
          </a:p>
        </p:txBody>
      </p:sp>
      <p:sp>
        <p:nvSpPr>
          <p:cNvPr id="58371" name="Rectangle 3"/>
          <p:cNvSpPr>
            <a:spLocks noGrp="1"/>
          </p:cNvSpPr>
          <p:nvPr>
            <p:ph type="body" idx="1"/>
          </p:nvPr>
        </p:nvSpPr>
        <p:spPr>
          <a:xfrm>
            <a:off x="457200" y="1772817"/>
            <a:ext cx="8229600" cy="3744416"/>
          </a:xfrm>
        </p:spPr>
        <p:txBody>
          <a:bodyPr/>
          <a:lstStyle/>
          <a:p>
            <a:pPr marL="365125" indent="-365125" algn="just">
              <a:lnSpc>
                <a:spcPct val="140000"/>
              </a:lnSpc>
            </a:pPr>
            <a:r>
              <a:rPr lang="zh-TW" altLang="en-US" sz="2800" b="0" dirty="0"/>
              <a:t>將總資產報酬率分解之後，即可得知股東權益報酬率可由純益率、總資產周轉率及權益乘數所組成，此即擴張版的杜邦方程式。</a:t>
            </a:r>
          </a:p>
          <a:p>
            <a:pPr marL="365125" indent="-365125" algn="just">
              <a:lnSpc>
                <a:spcPct val="140000"/>
              </a:lnSpc>
            </a:pPr>
            <a:r>
              <a:rPr lang="zh-TW" altLang="en-US" sz="2800" b="0" dirty="0"/>
              <a:t>由擴張版的杜邦方程式可瞭解若企業的獲利能力、經營能力以及財務槓桿的操作能相輔相成，將能大幅提高股東權益報酬率。</a:t>
            </a:r>
            <a:endParaRPr lang="en-US" altLang="zh-TW" sz="2800" b="0" dirty="0"/>
          </a:p>
          <a:p>
            <a:pPr marL="365125" indent="-365125" algn="just">
              <a:lnSpc>
                <a:spcPct val="140000"/>
              </a:lnSpc>
            </a:pPr>
            <a:endParaRPr lang="zh-TW" altLang="en-US" sz="2800" dirty="0"/>
          </a:p>
        </p:txBody>
      </p:sp>
      <p:sp>
        <p:nvSpPr>
          <p:cNvPr id="2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36B5283B-AA43-4CB9-875B-3B11BBB72489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43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5939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dirty="0"/>
              <a:t>圖</a:t>
            </a:r>
            <a:r>
              <a:rPr lang="en-US" altLang="zh-TW" dirty="0"/>
              <a:t>6-10</a:t>
            </a:r>
            <a:r>
              <a:rPr lang="zh-TW" altLang="en-US" dirty="0"/>
              <a:t>　擴張版的杜邦方程式</a:t>
            </a:r>
          </a:p>
        </p:txBody>
      </p:sp>
      <p:sp>
        <p:nvSpPr>
          <p:cNvPr id="59396" name="頁尾版面配置區 3"/>
          <p:cNvSpPr txBox="1">
            <a:spLocks noGrp="1"/>
          </p:cNvSpPr>
          <p:nvPr/>
        </p:nvSpPr>
        <p:spPr bwMode="auto">
          <a:xfrm>
            <a:off x="7572375" y="1214438"/>
            <a:ext cx="1187450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TW" altLang="en-US" sz="1200" b="1">
                <a:solidFill>
                  <a:srgbClr val="653A2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財務報表分析</a:t>
            </a:r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5"/>
          <a:stretch/>
        </p:blipFill>
        <p:spPr bwMode="auto">
          <a:xfrm>
            <a:off x="1422000" y="1624573"/>
            <a:ext cx="6300000" cy="493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擴張版的杜邦方程式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範例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財務報表分析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•</a:t>
            </a:r>
            <a:fld id="{53017B34-DCDA-4198-9E00-2596AA619E53}" type="slidenum">
              <a:rPr lang="zh-TW" altLang="en-US" smtClean="0">
                <a:solidFill>
                  <a:schemeClr val="tx1"/>
                </a:solidFill>
              </a:rPr>
              <a:pPr>
                <a:defRPr/>
              </a:pPr>
              <a:t>44</a:t>
            </a:fld>
            <a:r>
              <a:rPr lang="en-US" altLang="zh-TW" smtClean="0"/>
              <a:t>•</a:t>
            </a:r>
            <a:endParaRPr lang="zh-TW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70" t="32652" r="4872" b="12109"/>
          <a:stretch/>
        </p:blipFill>
        <p:spPr bwMode="auto">
          <a:xfrm>
            <a:off x="683568" y="2348880"/>
            <a:ext cx="7865705" cy="378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900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 smtClean="0"/>
              <a:t>財務報表分析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•</a:t>
            </a:r>
            <a:fld id="{315362E0-1482-4B3F-92A4-AF8C2EF9EF4D}" type="slidenum">
              <a:rPr lang="zh-TW" altLang="en-US" smtClean="0">
                <a:solidFill>
                  <a:schemeClr val="tx1"/>
                </a:solidFill>
              </a:rPr>
              <a:pPr>
                <a:defRPr/>
              </a:pPr>
              <a:t>45</a:t>
            </a:fld>
            <a:r>
              <a:rPr lang="en-US" altLang="zh-TW" smtClean="0"/>
              <a:t>•</a:t>
            </a:r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-324544" y="-182170"/>
            <a:ext cx="9423289" cy="7040170"/>
            <a:chOff x="-324544" y="-182170"/>
            <a:chExt cx="9423289" cy="704017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0" t="27117" r="75219" b="45766"/>
            <a:stretch/>
          </p:blipFill>
          <p:spPr bwMode="auto">
            <a:xfrm>
              <a:off x="-324544" y="-87851"/>
              <a:ext cx="5283859" cy="3804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9" t="44866" r="61908" b="18197"/>
            <a:stretch/>
          </p:blipFill>
          <p:spPr bwMode="auto">
            <a:xfrm>
              <a:off x="4641343" y="-182170"/>
              <a:ext cx="4457402" cy="404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63" t="25945" r="61842" b="43785"/>
            <a:stretch/>
          </p:blipFill>
          <p:spPr bwMode="auto">
            <a:xfrm>
              <a:off x="-13175" y="3140968"/>
              <a:ext cx="4654517" cy="3637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4" t="26127" r="62365" b="43511"/>
            <a:stretch/>
          </p:blipFill>
          <p:spPr bwMode="auto">
            <a:xfrm>
              <a:off x="4633629" y="3254578"/>
              <a:ext cx="4465116" cy="3603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75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杜邦方程式的優點 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425355"/>
          </a:xfrm>
        </p:spPr>
        <p:txBody>
          <a:bodyPr/>
          <a:lstStyle/>
          <a:p>
            <a:pPr algn="just">
              <a:lnSpc>
                <a:spcPct val="140000"/>
              </a:lnSpc>
            </a:pPr>
            <a:r>
              <a:rPr lang="zh-TW" altLang="en-US" sz="2800" b="0" dirty="0"/>
              <a:t>透過杜邦方程式，可得知總資產報酬率係由純益率與總資產週轉率所構成，即總資產報酬率主要受到企業的獲利能力與企業的經營能力所影響。因此，若要提高企業的總資產報酬率，不僅要強化企業的核心競爭力，增加產品的附加價值，以提升純益率之外；同時，亦需增加公司資產的使用效率，促進總資產報酬率的提高。</a:t>
            </a: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315362E0-1482-4B3F-92A4-AF8C2EF9EF4D}" type="slidenum">
              <a:rPr lang="zh-TW" altLang="en-US" smtClean="0">
                <a:solidFill>
                  <a:schemeClr val="tx1"/>
                </a:solidFill>
              </a:rPr>
              <a:pPr>
                <a:defRPr/>
              </a:pPr>
              <a:t>46</a:t>
            </a:fld>
            <a:r>
              <a:rPr lang="en-US" altLang="zh-TW"/>
              <a:t>•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693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杜邦方程式的優點 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96544"/>
          </a:xfrm>
        </p:spPr>
        <p:txBody>
          <a:bodyPr/>
          <a:lstStyle/>
          <a:p>
            <a:pPr algn="just">
              <a:lnSpc>
                <a:spcPct val="140000"/>
              </a:lnSpc>
            </a:pPr>
            <a:r>
              <a:rPr lang="zh-TW" altLang="en-US" sz="2200" b="0" dirty="0"/>
              <a:t>從另一個角度思考，若企業的總資產報酬率不佳，則可藉由杜邦方程式瞭解其中原因。總資產報酬率降低，是由於企業的純益率降低（獲利能力變差），亦或是總資產週轉率降低（經營能力變差）所致。找出問題所在之後，即可進一步思考因應對策。</a:t>
            </a:r>
          </a:p>
          <a:p>
            <a:pPr algn="just">
              <a:lnSpc>
                <a:spcPct val="140000"/>
              </a:lnSpc>
            </a:pPr>
            <a:r>
              <a:rPr lang="zh-TW" altLang="en-US" sz="2200" b="0" dirty="0"/>
              <a:t>舉例而言，</a:t>
            </a:r>
            <a:r>
              <a:rPr lang="en-US" altLang="zh-TW" sz="2200" b="0" dirty="0"/>
              <a:t>A</a:t>
            </a:r>
            <a:r>
              <a:rPr lang="zh-TW" altLang="en-US" sz="2200" b="0" dirty="0"/>
              <a:t>公司與</a:t>
            </a:r>
            <a:r>
              <a:rPr lang="en-US" altLang="zh-TW" sz="2200" b="0" dirty="0"/>
              <a:t>B</a:t>
            </a:r>
            <a:r>
              <a:rPr lang="zh-TW" altLang="en-US" sz="2200" b="0" dirty="0"/>
              <a:t>公司的純益率皆為</a:t>
            </a:r>
            <a:r>
              <a:rPr lang="en-US" altLang="zh-TW" sz="2200" b="0" dirty="0"/>
              <a:t>10%</a:t>
            </a:r>
            <a:r>
              <a:rPr lang="zh-TW" altLang="en-US" sz="2200" b="0" dirty="0"/>
              <a:t>；</a:t>
            </a:r>
            <a:r>
              <a:rPr lang="en-US" altLang="zh-TW" sz="2200" b="0" dirty="0"/>
              <a:t>A</a:t>
            </a:r>
            <a:r>
              <a:rPr lang="zh-TW" altLang="en-US" sz="2200" b="0" dirty="0"/>
              <a:t>公司的總資產週轉率為</a:t>
            </a:r>
            <a:r>
              <a:rPr lang="en-US" altLang="zh-TW" sz="2200" b="0" dirty="0"/>
              <a:t>2</a:t>
            </a:r>
            <a:r>
              <a:rPr lang="zh-TW" altLang="en-US" sz="2200" b="0" dirty="0"/>
              <a:t>；</a:t>
            </a:r>
            <a:r>
              <a:rPr lang="en-US" altLang="zh-TW" sz="2200" b="0" dirty="0"/>
              <a:t>B</a:t>
            </a:r>
            <a:r>
              <a:rPr lang="zh-TW" altLang="en-US" sz="2200" b="0" dirty="0"/>
              <a:t>公司的總資產週轉率為</a:t>
            </a:r>
            <a:r>
              <a:rPr lang="en-US" altLang="zh-TW" sz="2200" b="0" dirty="0"/>
              <a:t>1</a:t>
            </a:r>
            <a:r>
              <a:rPr lang="zh-TW" altLang="en-US" sz="2200" b="0" dirty="0"/>
              <a:t>。藉由杜邦方程式的計算，可得知</a:t>
            </a:r>
            <a:r>
              <a:rPr lang="en-US" altLang="zh-TW" sz="2200" b="0" dirty="0"/>
              <a:t>A</a:t>
            </a:r>
            <a:r>
              <a:rPr lang="zh-TW" altLang="en-US" sz="2200" b="0" dirty="0"/>
              <a:t>公司的總資產報酬率為</a:t>
            </a:r>
            <a:r>
              <a:rPr lang="en-US" altLang="zh-TW" sz="2200" b="0" dirty="0"/>
              <a:t>20%</a:t>
            </a:r>
            <a:r>
              <a:rPr lang="zh-TW" altLang="en-US" sz="2200" b="0" dirty="0"/>
              <a:t>，</a:t>
            </a:r>
            <a:r>
              <a:rPr lang="en-US" altLang="zh-TW" sz="2200" b="0" dirty="0"/>
              <a:t>B</a:t>
            </a:r>
            <a:r>
              <a:rPr lang="zh-TW" altLang="en-US" sz="2200" b="0" dirty="0"/>
              <a:t>公司的總資產報酬率為</a:t>
            </a:r>
            <a:r>
              <a:rPr lang="en-US" altLang="zh-TW" sz="2200" b="0" dirty="0"/>
              <a:t>10%</a:t>
            </a:r>
            <a:r>
              <a:rPr lang="zh-TW" altLang="en-US" sz="2200" b="0" dirty="0"/>
              <a:t>。其中的差異，即為</a:t>
            </a:r>
            <a:r>
              <a:rPr lang="en-US" altLang="zh-TW" sz="2200" b="0" dirty="0"/>
              <a:t>B</a:t>
            </a:r>
            <a:r>
              <a:rPr lang="zh-TW" altLang="en-US" sz="2200" b="0" dirty="0"/>
              <a:t>公司資產使用效率較差（總資產週轉率較低）所致。</a:t>
            </a: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315362E0-1482-4B3F-92A4-AF8C2EF9EF4D}" type="slidenum">
              <a:rPr lang="zh-TW" altLang="en-US" smtClean="0">
                <a:solidFill>
                  <a:schemeClr val="tx1"/>
                </a:solidFill>
              </a:rPr>
              <a:pPr>
                <a:defRPr/>
              </a:pPr>
              <a:t>47</a:t>
            </a:fld>
            <a:r>
              <a:rPr lang="en-US" altLang="zh-TW"/>
              <a:t>•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974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擴張版杜邦方程式的優點 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752528"/>
          </a:xfrm>
        </p:spPr>
        <p:txBody>
          <a:bodyPr/>
          <a:lstStyle/>
          <a:p>
            <a:pPr algn="just">
              <a:lnSpc>
                <a:spcPct val="140000"/>
              </a:lnSpc>
            </a:pPr>
            <a:r>
              <a:rPr lang="zh-TW" altLang="en-US" sz="2600" b="0" dirty="0"/>
              <a:t>透過杜邦方程式，可得知股東權益報酬率係由純益率、總資產週轉率、權益乘數所構成，即股東權益報酬率主要受到企業的獲利能力、企業的經營能力、企業財務槓桿操作所影響。因此，若要提高企業的股東權益報酬率，不僅要強化企業的核心競爭力，增加產品的附加價值，以提升純益率之外；同時，亦需增加公司資產的使用效率。最後，則需適度舉債，透過財務槓桿的操作提高公司的股東權益報酬率。</a:t>
            </a: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315362E0-1482-4B3F-92A4-AF8C2EF9EF4D}" type="slidenum">
              <a:rPr lang="zh-TW" altLang="en-US" smtClean="0">
                <a:solidFill>
                  <a:schemeClr val="tx1"/>
                </a:solidFill>
              </a:rPr>
              <a:pPr>
                <a:defRPr/>
              </a:pPr>
              <a:t>48</a:t>
            </a:fld>
            <a:r>
              <a:rPr lang="en-US" altLang="zh-TW"/>
              <a:t>•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912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擴張版杜邦方程式的優點 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pPr algn="just">
              <a:lnSpc>
                <a:spcPct val="140000"/>
              </a:lnSpc>
            </a:pPr>
            <a:r>
              <a:rPr lang="zh-TW" altLang="en-US" sz="2200" b="0" dirty="0"/>
              <a:t>從另一個角度思考，若企業的股東權益報酬率不佳，則可藉由擴張版杜邦方程式瞭解其中原因。股東權益報酬率降低，是由於企業的純益率降低（獲利能力變差），或是總資產週轉率降低（經營能力變差），亦或是未善用財務槓桿的操作所致。找出問題所在之後，即可進一步思考因應對策。</a:t>
            </a:r>
          </a:p>
          <a:p>
            <a:pPr algn="just">
              <a:lnSpc>
                <a:spcPct val="140000"/>
              </a:lnSpc>
            </a:pPr>
            <a:r>
              <a:rPr lang="zh-TW" altLang="en-US" sz="2200" b="0" dirty="0"/>
              <a:t>舉例而言，</a:t>
            </a:r>
            <a:r>
              <a:rPr lang="en-US" altLang="zh-TW" sz="2200" b="0" dirty="0"/>
              <a:t>A</a:t>
            </a:r>
            <a:r>
              <a:rPr lang="zh-TW" altLang="en-US" sz="2200" b="0" dirty="0"/>
              <a:t>公司與</a:t>
            </a:r>
            <a:r>
              <a:rPr lang="en-US" altLang="zh-TW" sz="2200" b="0" dirty="0"/>
              <a:t>B</a:t>
            </a:r>
            <a:r>
              <a:rPr lang="zh-TW" altLang="en-US" sz="2200" b="0" dirty="0"/>
              <a:t>公司的總資產報酬率皆為</a:t>
            </a:r>
            <a:r>
              <a:rPr lang="en-US" altLang="zh-TW" sz="2200" b="0" dirty="0"/>
              <a:t>10%</a:t>
            </a:r>
            <a:r>
              <a:rPr lang="zh-TW" altLang="en-US" sz="2200" b="0" dirty="0"/>
              <a:t>；</a:t>
            </a:r>
            <a:r>
              <a:rPr lang="en-US" altLang="zh-TW" sz="2200" b="0" dirty="0"/>
              <a:t>A</a:t>
            </a:r>
            <a:r>
              <a:rPr lang="zh-TW" altLang="en-US" sz="2200" b="0" dirty="0"/>
              <a:t>公司的負債比率為</a:t>
            </a:r>
            <a:r>
              <a:rPr lang="en-US" altLang="zh-TW" sz="2200" b="0" dirty="0"/>
              <a:t>50%</a:t>
            </a:r>
            <a:r>
              <a:rPr lang="zh-TW" altLang="en-US" sz="2200" b="0" dirty="0"/>
              <a:t>；</a:t>
            </a:r>
            <a:r>
              <a:rPr lang="en-US" altLang="zh-TW" sz="2200" b="0" dirty="0"/>
              <a:t>B</a:t>
            </a:r>
            <a:r>
              <a:rPr lang="zh-TW" altLang="en-US" sz="2200" b="0" dirty="0"/>
              <a:t>公司的負債比率為</a:t>
            </a:r>
            <a:r>
              <a:rPr lang="en-US" altLang="zh-TW" sz="2200" b="0" dirty="0"/>
              <a:t>0%</a:t>
            </a:r>
            <a:r>
              <a:rPr lang="zh-TW" altLang="en-US" sz="2200" b="0" dirty="0"/>
              <a:t>。藉由擴張版杜邦方程式的計算，可得知</a:t>
            </a:r>
            <a:r>
              <a:rPr lang="en-US" altLang="zh-TW" sz="2200" b="0" dirty="0"/>
              <a:t>A</a:t>
            </a:r>
            <a:r>
              <a:rPr lang="zh-TW" altLang="en-US" sz="2200" b="0" dirty="0"/>
              <a:t>公司的股東權益報酬率為</a:t>
            </a:r>
            <a:r>
              <a:rPr lang="en-US" altLang="zh-TW" sz="2200" b="0" dirty="0"/>
              <a:t>20%</a:t>
            </a:r>
            <a:r>
              <a:rPr lang="zh-TW" altLang="en-US" sz="2200" b="0" dirty="0"/>
              <a:t>，</a:t>
            </a:r>
            <a:r>
              <a:rPr lang="en-US" altLang="zh-TW" sz="2200" b="0" dirty="0"/>
              <a:t>B</a:t>
            </a:r>
            <a:r>
              <a:rPr lang="zh-TW" altLang="en-US" sz="2200" b="0" dirty="0"/>
              <a:t>公司的股東權益報酬率為</a:t>
            </a:r>
            <a:r>
              <a:rPr lang="en-US" altLang="zh-TW" sz="2200" b="0" dirty="0"/>
              <a:t>10%</a:t>
            </a:r>
            <a:r>
              <a:rPr lang="zh-TW" altLang="en-US" sz="2200" b="0" dirty="0"/>
              <a:t>。其中的差異，即為</a:t>
            </a:r>
            <a:r>
              <a:rPr lang="en-US" altLang="zh-TW" sz="2200" b="0" dirty="0"/>
              <a:t>B</a:t>
            </a:r>
            <a:r>
              <a:rPr lang="zh-TW" altLang="en-US" sz="2200" b="0" dirty="0"/>
              <a:t>公司未運用財務槓桿所致。</a:t>
            </a:r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TW" altLang="en-US"/>
              <a:t>財務報表分析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315362E0-1482-4B3F-92A4-AF8C2EF9EF4D}" type="slidenum">
              <a:rPr lang="zh-TW" altLang="en-US" smtClean="0">
                <a:solidFill>
                  <a:schemeClr val="tx1"/>
                </a:solidFill>
              </a:rPr>
              <a:pPr>
                <a:defRPr/>
              </a:pPr>
              <a:t>49</a:t>
            </a:fld>
            <a:r>
              <a:rPr lang="en-US" altLang="zh-TW"/>
              <a:t>•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6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2F2C6203-56D8-43F4-A834-F79B89841ADC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5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22530" name="標題 5"/>
          <p:cNvSpPr>
            <a:spLocks noGrp="1"/>
          </p:cNvSpPr>
          <p:nvPr>
            <p:ph type="title"/>
          </p:nvPr>
        </p:nvSpPr>
        <p:spPr>
          <a:xfrm>
            <a:off x="1043608" y="124041"/>
            <a:ext cx="7316291" cy="857250"/>
          </a:xfrm>
        </p:spPr>
        <p:txBody>
          <a:bodyPr/>
          <a:lstStyle/>
          <a:p>
            <a:pPr eaLnBrk="1" hangingPunct="1"/>
            <a:r>
              <a:rPr lang="zh-TW" altLang="en-US" dirty="0"/>
              <a:t>表</a:t>
            </a:r>
            <a:r>
              <a:rPr lang="en-US" altLang="zh-TW" dirty="0"/>
              <a:t>6-1</a:t>
            </a:r>
            <a:r>
              <a:rPr lang="zh-TW" altLang="en-US" dirty="0"/>
              <a:t>　獲利能力分析的組成</a:t>
            </a:r>
          </a:p>
        </p:txBody>
      </p:sp>
      <p:sp>
        <p:nvSpPr>
          <p:cNvPr id="22531" name="頁尾版面配置區 4"/>
          <p:cNvSpPr>
            <a:spLocks noGrp="1"/>
          </p:cNvSpPr>
          <p:nvPr>
            <p:ph type="ftr" sz="quarter" idx="10"/>
          </p:nvPr>
        </p:nvSpPr>
        <p:spPr bwMode="auto">
          <a:xfrm>
            <a:off x="8093075" y="1268760"/>
            <a:ext cx="1187450" cy="395287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TW" altLang="en-US" dirty="0"/>
              <a:t>財務報表分析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85283050-461F-46C9-809A-08072995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144" y="820937"/>
            <a:ext cx="5376757" cy="59005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6550496" cy="1442591"/>
          </a:xfrm>
        </p:spPr>
        <p:txBody>
          <a:bodyPr/>
          <a:lstStyle/>
          <a:p>
            <a:r>
              <a:rPr lang="zh-TW" altLang="en-US" sz="5400" dirty="0">
                <a:solidFill>
                  <a:srgbClr val="653A20"/>
                </a:solidFill>
                <a:ea typeface="微軟正黑體"/>
              </a:rPr>
              <a:t>營利事業所得稅稅率</a:t>
            </a: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</p:spTree>
    <p:extLst>
      <p:ext uri="{BB962C8B-B14F-4D97-AF65-F5344CB8AC3E}">
        <p14:creationId xmlns:p14="http://schemas.microsoft.com/office/powerpoint/2010/main" val="166290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4FFEFDCE-A438-4ACE-8DB1-FE12241D27FE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7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1065877" y="428625"/>
            <a:ext cx="7658100" cy="983455"/>
          </a:xfrm>
        </p:spPr>
        <p:txBody>
          <a:bodyPr/>
          <a:lstStyle/>
          <a:p>
            <a:r>
              <a:rPr lang="zh-TW" altLang="en-US" dirty="0">
                <a:ea typeface="微軟正黑體"/>
              </a:rPr>
              <a:t>營利事業所得稅稅率</a:t>
            </a:r>
            <a:endParaRPr lang="zh-TW" altLang="en-US" sz="4000" dirty="0">
              <a:ea typeface="微軟正黑體"/>
            </a:endParaRPr>
          </a:p>
        </p:txBody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>
          <a:xfrm>
            <a:off x="457200" y="1691640"/>
            <a:ext cx="8229600" cy="4545672"/>
          </a:xfrm>
        </p:spPr>
        <p:txBody>
          <a:bodyPr/>
          <a:lstStyle/>
          <a:p>
            <a:pPr marL="182563" indent="-182563" algn="just">
              <a:lnSpc>
                <a:spcPct val="140000"/>
              </a:lnSpc>
            </a:pPr>
            <a:r>
              <a:rPr lang="zh-TW" altLang="en-US" sz="2600" b="0" dirty="0">
                <a:ea typeface="微軟正黑體"/>
              </a:rPr>
              <a:t>若未考慮到相關的租稅減免，過去可將營利事業所得稅稅率設定為「</a:t>
            </a:r>
            <a:r>
              <a:rPr lang="en-US" altLang="zh-TW" sz="2600" b="0" dirty="0">
                <a:ea typeface="微軟正黑體"/>
              </a:rPr>
              <a:t>25%</a:t>
            </a:r>
            <a:r>
              <a:rPr lang="zh-TW" altLang="en-US" sz="2600" b="0" dirty="0">
                <a:ea typeface="微軟正黑體"/>
              </a:rPr>
              <a:t>」，以計算所得稅費用。為提升企業的競爭力，政府已於</a:t>
            </a:r>
            <a:r>
              <a:rPr lang="en-US" altLang="zh-TW" sz="2600" b="0" dirty="0">
                <a:ea typeface="微軟正黑體"/>
              </a:rPr>
              <a:t>98</a:t>
            </a:r>
            <a:r>
              <a:rPr lang="zh-TW" altLang="en-US" sz="2600" b="0" dirty="0">
                <a:ea typeface="微軟正黑體"/>
              </a:rPr>
              <a:t>年經立法院三讀通過，</a:t>
            </a:r>
            <a:r>
              <a:rPr lang="en-US" altLang="zh-TW" sz="2600" b="0" dirty="0">
                <a:ea typeface="微軟正黑體"/>
              </a:rPr>
              <a:t>99</a:t>
            </a:r>
            <a:r>
              <a:rPr lang="zh-TW" altLang="en-US" sz="2600" b="0" dirty="0">
                <a:ea typeface="微軟正黑體"/>
              </a:rPr>
              <a:t>年起將營利事業所得稅，由原本的「</a:t>
            </a:r>
            <a:r>
              <a:rPr lang="en-US" altLang="zh-TW" sz="2600" b="0" dirty="0">
                <a:ea typeface="微軟正黑體"/>
              </a:rPr>
              <a:t>25%</a:t>
            </a:r>
            <a:r>
              <a:rPr lang="zh-TW" altLang="en-US" sz="2600" b="0" dirty="0">
                <a:ea typeface="微軟正黑體"/>
              </a:rPr>
              <a:t>」降至「</a:t>
            </a:r>
            <a:r>
              <a:rPr lang="en-US" altLang="zh-TW" sz="2600" b="0" dirty="0">
                <a:ea typeface="微軟正黑體"/>
              </a:rPr>
              <a:t>20%</a:t>
            </a:r>
            <a:r>
              <a:rPr lang="zh-TW" altLang="en-US" sz="2600" b="0" dirty="0">
                <a:ea typeface="微軟正黑體"/>
              </a:rPr>
              <a:t>」，採行單一稅率。不僅如此，在</a:t>
            </a:r>
            <a:r>
              <a:rPr lang="en-US" altLang="zh-TW" sz="2600" b="0" dirty="0">
                <a:ea typeface="微軟正黑體"/>
              </a:rPr>
              <a:t>99</a:t>
            </a:r>
            <a:r>
              <a:rPr lang="zh-TW" altLang="en-US" sz="2600" b="0" dirty="0">
                <a:ea typeface="微軟正黑體"/>
              </a:rPr>
              <a:t>年</a:t>
            </a:r>
            <a:r>
              <a:rPr lang="en-US" altLang="zh-TW" sz="2600" b="0" dirty="0">
                <a:ea typeface="微軟正黑體"/>
              </a:rPr>
              <a:t>5</a:t>
            </a:r>
            <a:r>
              <a:rPr lang="zh-TW" altLang="en-US" sz="2600" b="0" dirty="0">
                <a:ea typeface="微軟正黑體"/>
              </a:rPr>
              <a:t>月</a:t>
            </a:r>
            <a:r>
              <a:rPr lang="en-US" altLang="zh-TW" sz="2600" b="0" dirty="0">
                <a:ea typeface="微軟正黑體"/>
              </a:rPr>
              <a:t>28</a:t>
            </a:r>
            <a:r>
              <a:rPr lang="zh-TW" altLang="en-US" sz="2600" b="0" dirty="0">
                <a:ea typeface="微軟正黑體"/>
              </a:rPr>
              <a:t>日立法院更進一步三讀通過，將</a:t>
            </a:r>
            <a:r>
              <a:rPr lang="en-US" altLang="zh-TW" sz="2600" b="0" dirty="0">
                <a:ea typeface="微軟正黑體"/>
              </a:rPr>
              <a:t>99</a:t>
            </a:r>
            <a:r>
              <a:rPr lang="zh-TW" altLang="en-US" sz="2600" b="0" dirty="0">
                <a:ea typeface="微軟正黑體"/>
              </a:rPr>
              <a:t>年起營利事業所得稅稅率由「</a:t>
            </a:r>
            <a:r>
              <a:rPr lang="en-US" altLang="zh-TW" sz="2600" b="0" dirty="0">
                <a:ea typeface="微軟正黑體"/>
              </a:rPr>
              <a:t>20%</a:t>
            </a:r>
            <a:r>
              <a:rPr lang="zh-TW" altLang="en-US" sz="2600" b="0" dirty="0">
                <a:ea typeface="微軟正黑體"/>
              </a:rPr>
              <a:t>」再調降為「</a:t>
            </a:r>
            <a:r>
              <a:rPr lang="en-US" altLang="zh-TW" sz="2600" b="0" dirty="0">
                <a:ea typeface="微軟正黑體"/>
              </a:rPr>
              <a:t>17%</a:t>
            </a:r>
            <a:r>
              <a:rPr lang="zh-TW" altLang="en-US" sz="2600" b="0" dirty="0">
                <a:ea typeface="微軟正黑體"/>
              </a:rPr>
              <a:t>」。</a:t>
            </a:r>
          </a:p>
          <a:p>
            <a:pPr marL="182563" indent="-182563" algn="just">
              <a:lnSpc>
                <a:spcPct val="140000"/>
              </a:lnSpc>
            </a:pPr>
            <a:endParaRPr lang="zh-TW" altLang="en-US" sz="2600" b="0" dirty="0">
              <a:ea typeface="微軟正黑體"/>
            </a:endParaRPr>
          </a:p>
        </p:txBody>
      </p:sp>
      <p:sp>
        <p:nvSpPr>
          <p:cNvPr id="2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</p:spTree>
    <p:extLst>
      <p:ext uri="{BB962C8B-B14F-4D97-AF65-F5344CB8AC3E}">
        <p14:creationId xmlns:p14="http://schemas.microsoft.com/office/powerpoint/2010/main" val="105178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ctrTitle" idx="4294967295"/>
          </p:nvPr>
        </p:nvSpPr>
        <p:spPr>
          <a:xfrm>
            <a:off x="685800" y="1557338"/>
            <a:ext cx="7772400" cy="1470025"/>
          </a:xfrm>
        </p:spPr>
        <p:txBody>
          <a:bodyPr/>
          <a:lstStyle/>
          <a:p>
            <a:r>
              <a:rPr lang="zh-TW" altLang="en-US" sz="5400" dirty="0">
                <a:solidFill>
                  <a:srgbClr val="653A20"/>
                </a:solidFill>
                <a:ea typeface="微軟正黑體"/>
              </a:rPr>
              <a:t>獲利能力的衡量指標</a:t>
            </a:r>
          </a:p>
        </p:txBody>
      </p:sp>
      <p:sp>
        <p:nvSpPr>
          <p:cNvPr id="4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  <p:sp>
        <p:nvSpPr>
          <p:cNvPr id="24580" name="Rectangle 3"/>
          <p:cNvSpPr>
            <a:spLocks/>
          </p:cNvSpPr>
          <p:nvPr/>
        </p:nvSpPr>
        <p:spPr bwMode="auto">
          <a:xfrm>
            <a:off x="1484313" y="2784475"/>
            <a:ext cx="6400800" cy="395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130000"/>
              </a:lnSpc>
              <a:spcBef>
                <a:spcPct val="20000"/>
              </a:spcBef>
              <a:buClr>
                <a:srgbClr val="653A20"/>
              </a:buClr>
              <a:buSzPct val="70000"/>
              <a:buFont typeface="Wingdings" pitchFamily="2" charset="2"/>
              <a:buChar char="n"/>
            </a:pPr>
            <a:r>
              <a:rPr kumimoji="0" lang="zh-TW" altLang="en-US" sz="2000" b="1" dirty="0">
                <a:latin typeface="Times New Roman" pitchFamily="18" charset="0"/>
                <a:ea typeface="微軟正黑體"/>
                <a:cs typeface="微軟正黑體"/>
              </a:rPr>
              <a:t>營業毛利率</a:t>
            </a:r>
          </a:p>
          <a:p>
            <a:pPr eaLnBrk="0" hangingPunct="0">
              <a:lnSpc>
                <a:spcPct val="130000"/>
              </a:lnSpc>
              <a:spcBef>
                <a:spcPct val="20000"/>
              </a:spcBef>
              <a:buClr>
                <a:srgbClr val="653A20"/>
              </a:buClr>
              <a:buSzPct val="70000"/>
              <a:buFont typeface="Wingdings" pitchFamily="2" charset="2"/>
              <a:buChar char="n"/>
            </a:pPr>
            <a:r>
              <a:rPr kumimoji="0" lang="zh-TW" altLang="en-US" sz="2000" b="1" dirty="0">
                <a:latin typeface="Times New Roman" pitchFamily="18" charset="0"/>
                <a:ea typeface="微軟正黑體"/>
                <a:cs typeface="微軟正黑體"/>
              </a:rPr>
              <a:t>營業利益率</a:t>
            </a:r>
          </a:p>
          <a:p>
            <a:pPr eaLnBrk="0" hangingPunct="0">
              <a:lnSpc>
                <a:spcPct val="130000"/>
              </a:lnSpc>
              <a:spcBef>
                <a:spcPct val="20000"/>
              </a:spcBef>
              <a:buClr>
                <a:srgbClr val="653A20"/>
              </a:buClr>
              <a:buSzPct val="70000"/>
              <a:buFont typeface="Wingdings" pitchFamily="2" charset="2"/>
              <a:buChar char="n"/>
            </a:pPr>
            <a:r>
              <a:rPr kumimoji="0" lang="zh-TW" altLang="en-US" sz="2000" b="1" dirty="0">
                <a:latin typeface="Times New Roman" pitchFamily="18" charset="0"/>
                <a:ea typeface="微軟正黑體"/>
                <a:cs typeface="微軟正黑體"/>
              </a:rPr>
              <a:t>營業外收支率</a:t>
            </a:r>
          </a:p>
          <a:p>
            <a:pPr eaLnBrk="0" hangingPunct="0">
              <a:lnSpc>
                <a:spcPct val="130000"/>
              </a:lnSpc>
              <a:spcBef>
                <a:spcPct val="20000"/>
              </a:spcBef>
              <a:buClr>
                <a:srgbClr val="653A20"/>
              </a:buClr>
              <a:buSzPct val="70000"/>
              <a:buFont typeface="Wingdings" pitchFamily="2" charset="2"/>
              <a:buChar char="n"/>
            </a:pPr>
            <a:r>
              <a:rPr kumimoji="0" lang="zh-TW" altLang="en-US" sz="2000" b="1" dirty="0">
                <a:latin typeface="Times New Roman" pitchFamily="18" charset="0"/>
                <a:ea typeface="微軟正黑體"/>
                <a:cs typeface="微軟正黑體"/>
              </a:rPr>
              <a:t>純益率</a:t>
            </a:r>
          </a:p>
          <a:p>
            <a:pPr eaLnBrk="0" hangingPunct="0">
              <a:lnSpc>
                <a:spcPct val="130000"/>
              </a:lnSpc>
              <a:spcBef>
                <a:spcPct val="20000"/>
              </a:spcBef>
              <a:buClr>
                <a:srgbClr val="653A20"/>
              </a:buClr>
              <a:buSzPct val="70000"/>
              <a:buFont typeface="Wingdings" pitchFamily="2" charset="2"/>
              <a:buChar char="n"/>
            </a:pPr>
            <a:r>
              <a:rPr kumimoji="0" lang="zh-TW" altLang="en-US" sz="2000" b="1" dirty="0">
                <a:latin typeface="Times New Roman" pitchFamily="18" charset="0"/>
                <a:ea typeface="微軟正黑體"/>
                <a:cs typeface="微軟正黑體"/>
              </a:rPr>
              <a:t>每股盈餘</a:t>
            </a:r>
          </a:p>
          <a:p>
            <a:pPr eaLnBrk="0" hangingPunct="0">
              <a:lnSpc>
                <a:spcPct val="130000"/>
              </a:lnSpc>
              <a:spcBef>
                <a:spcPct val="20000"/>
              </a:spcBef>
              <a:buClr>
                <a:srgbClr val="653A20"/>
              </a:buClr>
              <a:buSzPct val="70000"/>
              <a:buFont typeface="Wingdings" pitchFamily="2" charset="2"/>
              <a:buChar char="n"/>
            </a:pPr>
            <a:r>
              <a:rPr kumimoji="0" lang="zh-TW" altLang="en-US" sz="2000" b="1" dirty="0">
                <a:latin typeface="Times New Roman" pitchFamily="18" charset="0"/>
                <a:ea typeface="微軟正黑體"/>
                <a:cs typeface="微軟正黑體"/>
              </a:rPr>
              <a:t>總資產報酬率與股</a:t>
            </a:r>
          </a:p>
          <a:p>
            <a:pPr eaLnBrk="0" hangingPunct="0">
              <a:lnSpc>
                <a:spcPct val="130000"/>
              </a:lnSpc>
              <a:spcBef>
                <a:spcPct val="20000"/>
              </a:spcBef>
              <a:buClr>
                <a:srgbClr val="653A20"/>
              </a:buClr>
              <a:buSzPct val="70000"/>
              <a:buFont typeface="Wingdings" pitchFamily="2" charset="2"/>
              <a:buChar char="n"/>
            </a:pPr>
            <a:r>
              <a:rPr kumimoji="0" lang="zh-TW" altLang="en-US" sz="2000" b="1" dirty="0">
                <a:latin typeface="Times New Roman" pitchFamily="18" charset="0"/>
                <a:ea typeface="微軟正黑體"/>
                <a:cs typeface="微軟正黑體"/>
              </a:rPr>
              <a:t>股東權益報酬率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•</a:t>
            </a:r>
            <a:fld id="{A207DDCB-00A4-4ACE-A627-B21E188639C0}" type="slidenum">
              <a:rPr lang="zh-TW" altLang="en-US">
                <a:solidFill>
                  <a:schemeClr val="tx1"/>
                </a:solidFill>
              </a:rPr>
              <a:pPr>
                <a:defRPr/>
              </a:pPr>
              <a:t>9</a:t>
            </a:fld>
            <a:r>
              <a:rPr lang="en-US" altLang="zh-TW"/>
              <a:t>•</a:t>
            </a:r>
            <a:endParaRPr lang="zh-TW" altLang="en-US"/>
          </a:p>
        </p:txBody>
      </p:sp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ea typeface="微軟正黑體"/>
              </a:rPr>
              <a:t>營業毛利率（</a:t>
            </a:r>
            <a:r>
              <a:rPr lang="en-US" altLang="zh-TW" sz="3600" dirty="0">
                <a:ea typeface="微軟正黑體"/>
              </a:rPr>
              <a:t>Gross Profit Margin</a:t>
            </a:r>
            <a:r>
              <a:rPr lang="zh-TW" altLang="en-US" sz="3600" dirty="0">
                <a:ea typeface="微軟正黑體"/>
              </a:rPr>
              <a:t>）</a:t>
            </a:r>
          </a:p>
        </p:txBody>
      </p:sp>
      <p:sp>
        <p:nvSpPr>
          <p:cNvPr id="25603" name="Rectangle 3"/>
          <p:cNvSpPr>
            <a:spLocks noGrp="1"/>
          </p:cNvSpPr>
          <p:nvPr>
            <p:ph type="body" idx="1"/>
          </p:nvPr>
        </p:nvSpPr>
        <p:spPr>
          <a:xfrm>
            <a:off x="457200" y="1609724"/>
            <a:ext cx="8229600" cy="4699595"/>
          </a:xfrm>
        </p:spPr>
        <p:txBody>
          <a:bodyPr/>
          <a:lstStyle/>
          <a:p>
            <a:pPr algn="just">
              <a:lnSpc>
                <a:spcPct val="140000"/>
              </a:lnSpc>
            </a:pPr>
            <a:r>
              <a:rPr lang="zh-TW" altLang="en-US" sz="2400" b="0" dirty="0">
                <a:ea typeface="微軟正黑體"/>
              </a:rPr>
              <a:t>營業毛利為銷貨淨收入扣除產品營業成本（期初存貨＋購貨－期末存貨），但未考量任何營業費用、營業外收支及所得稅的獲利，為企業主要收益的泉源。</a:t>
            </a:r>
          </a:p>
          <a:p>
            <a:pPr lvl="1" algn="just">
              <a:lnSpc>
                <a:spcPct val="140000"/>
              </a:lnSpc>
            </a:pPr>
            <a:r>
              <a:rPr lang="zh-TW" altLang="en-US" sz="2000" dirty="0">
                <a:ea typeface="微軟正黑體"/>
              </a:rPr>
              <a:t>若營業毛利不高，或甚至低於零，想當然爾稅後純益一定不佳。</a:t>
            </a:r>
          </a:p>
          <a:p>
            <a:pPr lvl="1" algn="just">
              <a:lnSpc>
                <a:spcPct val="140000"/>
              </a:lnSpc>
            </a:pPr>
            <a:r>
              <a:rPr lang="zh-TW" altLang="en-US" sz="2000" dirty="0">
                <a:ea typeface="微軟正黑體"/>
              </a:rPr>
              <a:t>若營業毛利高，則表示企業具有足夠的獲利本錢以支應其他相關費用，獲取高額的利潤。</a:t>
            </a:r>
          </a:p>
          <a:p>
            <a:pPr algn="just">
              <a:lnSpc>
                <a:spcPct val="140000"/>
              </a:lnSpc>
            </a:pPr>
            <a:r>
              <a:rPr lang="zh-TW" altLang="en-US" sz="2400" b="0" dirty="0">
                <a:ea typeface="微軟正黑體"/>
              </a:rPr>
              <a:t>營業毛利率即為營業毛利占營業收入的相對比重</a:t>
            </a:r>
          </a:p>
          <a:p>
            <a:pPr lvl="1" algn="just">
              <a:lnSpc>
                <a:spcPct val="140000"/>
              </a:lnSpc>
            </a:pPr>
            <a:r>
              <a:rPr lang="zh-TW" altLang="en-US" sz="2000" dirty="0">
                <a:ea typeface="微軟正黑體"/>
              </a:rPr>
              <a:t>此可評估企業在未扣除其他相關費用下的邊際收益率。</a:t>
            </a:r>
          </a:p>
          <a:p>
            <a:pPr lvl="1" algn="just">
              <a:lnSpc>
                <a:spcPct val="140000"/>
              </a:lnSpc>
            </a:pPr>
            <a:r>
              <a:rPr lang="zh-TW" altLang="en-US" sz="2000" dirty="0">
                <a:ea typeface="微軟正黑體"/>
              </a:rPr>
              <a:t>營業毛利愈高表示企業的營業成本控制得宜，獲利能力佳。</a:t>
            </a:r>
          </a:p>
        </p:txBody>
      </p:sp>
      <p:sp>
        <p:nvSpPr>
          <p:cNvPr id="2" name="頁尾版面配置區 3"/>
          <p:cNvSpPr txBox="1">
            <a:spLocks noGrp="1"/>
          </p:cNvSpPr>
          <p:nvPr/>
        </p:nvSpPr>
        <p:spPr>
          <a:xfrm>
            <a:off x="7572375" y="1214438"/>
            <a:ext cx="1187450" cy="3952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 sz="1200" b="1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財務報表分析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簡報1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prstDash val="sysDot"/>
          <a:headEnd type="oval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簡報1</Template>
  <TotalTime>697</TotalTime>
  <Words>2226</Words>
  <Application>Microsoft Office PowerPoint</Application>
  <PresentationFormat>如螢幕大小 (4:3)</PresentationFormat>
  <Paragraphs>244</Paragraphs>
  <Slides>49</Slides>
  <Notes>41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0" baseType="lpstr">
      <vt:lpstr>簡報1</vt:lpstr>
      <vt:lpstr>財務報表分析</vt:lpstr>
      <vt:lpstr>獲利能力分析</vt:lpstr>
      <vt:lpstr>獲利能力分析組成內容</vt:lpstr>
      <vt:lpstr>獲利能力分析組成內容</vt:lpstr>
      <vt:lpstr>表6-1　獲利能力分析的組成</vt:lpstr>
      <vt:lpstr>營利事業所得稅稅率</vt:lpstr>
      <vt:lpstr>營利事業所得稅稅率</vt:lpstr>
      <vt:lpstr>獲利能力的衡量指標</vt:lpstr>
      <vt:lpstr>營業毛利率（Gross Profit Margin）</vt:lpstr>
      <vt:lpstr>營業毛利率之公式</vt:lpstr>
      <vt:lpstr>表6-2　信輝與升達104年 ~107年營業毛利率</vt:lpstr>
      <vt:lpstr>圖6-3　各產業的平均營業毛利率</vt:lpstr>
      <vt:lpstr>營業利益率 （Operation Profit Margin）</vt:lpstr>
      <vt:lpstr>營業利益率之公式</vt:lpstr>
      <vt:lpstr>表6-3　信輝與升達104年~107年營業利益率</vt:lpstr>
      <vt:lpstr>圖6-4　各產業的平均營業利益率</vt:lpstr>
      <vt:lpstr>營業外收支率</vt:lpstr>
      <vt:lpstr>營業外收支率之公式</vt:lpstr>
      <vt:lpstr>表6-4　信輝與升達104年~107年營業外收支率</vt:lpstr>
      <vt:lpstr>圖6-5　各產業的平均營業外收支率</vt:lpstr>
      <vt:lpstr>純益率（Net Profit Margin）</vt:lpstr>
      <vt:lpstr>純益率之公式</vt:lpstr>
      <vt:lpstr>表6-5　信輝與升達104年~107年純益率</vt:lpstr>
      <vt:lpstr>圖6-6　各產業的平均純益率</vt:lpstr>
      <vt:lpstr>每股盈餘 （Earnings Per Share，簡稱EPS）</vt:lpstr>
      <vt:lpstr>每股盈餘之公式</vt:lpstr>
      <vt:lpstr>表6-6　信輝與升達 104年~107年每股盈餘</vt:lpstr>
      <vt:lpstr>圖6-7　各產業的每股盈餘</vt:lpstr>
      <vt:lpstr>總資產報酬率 （Return on Assets，簡稱ROA）</vt:lpstr>
      <vt:lpstr>總資產報酬率之公式</vt:lpstr>
      <vt:lpstr>表6-7　信輝與升達 105年~107年總資產報酬率</vt:lpstr>
      <vt:lpstr>圖6-8　各產業的總資產報酬率</vt:lpstr>
      <vt:lpstr>股東權益報酬率 （Return on Equity，簡稱ROE）</vt:lpstr>
      <vt:lpstr>股東權益報酬率之公式</vt:lpstr>
      <vt:lpstr>股東權益報酬率之公式</vt:lpstr>
      <vt:lpstr>表6-8　信輝與升達 105年~107年股東權益報酬率</vt:lpstr>
      <vt:lpstr>圖6-9　各產業的股東權益報酬率</vt:lpstr>
      <vt:lpstr>ROE</vt:lpstr>
      <vt:lpstr>ROE</vt:lpstr>
      <vt:lpstr>杜邦方程式 （Du Pont Equation） (1/2)</vt:lpstr>
      <vt:lpstr>杜邦方程式 （Du Pont Equation） (2/2)</vt:lpstr>
      <vt:lpstr>擴張版的杜邦方程式</vt:lpstr>
      <vt:lpstr>圖6-10　擴張版的杜邦方程式</vt:lpstr>
      <vt:lpstr>擴張版的杜邦方程式</vt:lpstr>
      <vt:lpstr>PowerPoint 簡報</vt:lpstr>
      <vt:lpstr>杜邦方程式的優點 (1/2)</vt:lpstr>
      <vt:lpstr>杜邦方程式的優點 (2/2)</vt:lpstr>
      <vt:lpstr>擴張版杜邦方程式的優點 (1/2)</vt:lpstr>
      <vt:lpstr>擴張版杜邦方程式的優點 (2/2)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財務報表分析</dc:title>
  <dc:creator>蘇小華</dc:creator>
  <cp:lastModifiedBy>Windows 使用者</cp:lastModifiedBy>
  <cp:revision>119</cp:revision>
  <dcterms:created xsi:type="dcterms:W3CDTF">2008-07-10T06:39:29Z</dcterms:created>
  <dcterms:modified xsi:type="dcterms:W3CDTF">2021-03-17T08:33:59Z</dcterms:modified>
</cp:coreProperties>
</file>